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61" r:id="rId2"/>
    <p:sldId id="432" r:id="rId3"/>
    <p:sldId id="364" r:id="rId4"/>
    <p:sldId id="402" r:id="rId5"/>
    <p:sldId id="403" r:id="rId6"/>
    <p:sldId id="404" r:id="rId7"/>
    <p:sldId id="405" r:id="rId8"/>
    <p:sldId id="406" r:id="rId9"/>
    <p:sldId id="407" r:id="rId10"/>
    <p:sldId id="409" r:id="rId11"/>
    <p:sldId id="408" r:id="rId12"/>
    <p:sldId id="410" r:id="rId13"/>
    <p:sldId id="411" r:id="rId14"/>
    <p:sldId id="412" r:id="rId15"/>
    <p:sldId id="413" r:id="rId16"/>
    <p:sldId id="414" r:id="rId17"/>
    <p:sldId id="415" r:id="rId18"/>
    <p:sldId id="416" r:id="rId19"/>
    <p:sldId id="417" r:id="rId20"/>
    <p:sldId id="308" r:id="rId21"/>
    <p:sldId id="418" r:id="rId22"/>
    <p:sldId id="419" r:id="rId23"/>
    <p:sldId id="420" r:id="rId24"/>
    <p:sldId id="421" r:id="rId25"/>
    <p:sldId id="422" r:id="rId26"/>
    <p:sldId id="423" r:id="rId27"/>
    <p:sldId id="424" r:id="rId28"/>
    <p:sldId id="425" r:id="rId29"/>
    <p:sldId id="426" r:id="rId30"/>
    <p:sldId id="427" r:id="rId31"/>
    <p:sldId id="428" r:id="rId32"/>
    <p:sldId id="429" r:id="rId33"/>
    <p:sldId id="430" r:id="rId34"/>
    <p:sldId id="431" r:id="rId35"/>
    <p:sldId id="314" r:id="rId36"/>
    <p:sldId id="368" r:id="rId37"/>
    <p:sldId id="369" r:id="rId38"/>
    <p:sldId id="370" r:id="rId39"/>
    <p:sldId id="372" r:id="rId40"/>
    <p:sldId id="371" r:id="rId41"/>
    <p:sldId id="373" r:id="rId42"/>
    <p:sldId id="374" r:id="rId43"/>
    <p:sldId id="375" r:id="rId44"/>
    <p:sldId id="376" r:id="rId45"/>
    <p:sldId id="377" r:id="rId46"/>
    <p:sldId id="378" r:id="rId47"/>
    <p:sldId id="379" r:id="rId48"/>
    <p:sldId id="381" r:id="rId49"/>
    <p:sldId id="382" r:id="rId50"/>
    <p:sldId id="433" r:id="rId51"/>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80"/>
    <a:srgbClr val="5DA1CB"/>
    <a:srgbClr val="339933"/>
    <a:srgbClr val="5AC349"/>
    <a:srgbClr val="4274B0"/>
    <a:srgbClr val="4577C7"/>
    <a:srgbClr val="2EDEBC"/>
    <a:srgbClr val="D9ECF5"/>
    <a:srgbClr val="4172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361" autoAdjust="0"/>
    <p:restoredTop sz="94660"/>
  </p:normalViewPr>
  <p:slideViewPr>
    <p:cSldViewPr>
      <p:cViewPr varScale="1">
        <p:scale>
          <a:sx n="99" d="100"/>
          <a:sy n="99" d="100"/>
        </p:scale>
        <p:origin x="-678" y="-90"/>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AC2F2-7D5E-4B19-8F8A-AF610728EDB0}" type="datetimeFigureOut">
              <a:rPr lang="zh-CN" altLang="en-US" smtClean="0"/>
              <a:t>2023-11-28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DBE115-2331-432A-84F8-CF80B7608A6C}" type="slidenum">
              <a:rPr lang="zh-CN" altLang="en-US" smtClean="0"/>
              <a:t>‹#›</a:t>
            </a:fld>
            <a:endParaRPr lang="zh-CN" altLang="en-US"/>
          </a:p>
        </p:txBody>
      </p:sp>
    </p:spTree>
    <p:extLst>
      <p:ext uri="{BB962C8B-B14F-4D97-AF65-F5344CB8AC3E}">
        <p14:creationId xmlns:p14="http://schemas.microsoft.com/office/powerpoint/2010/main" val="355814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4568229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03"/>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383220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8"/>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03563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3"/>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3" y="1600203"/>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205055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1"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1"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1055895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61036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46648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1"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2"/>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1" y="1435102"/>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24576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398716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4007288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4"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9652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8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759" y="1135287"/>
            <a:ext cx="10975658" cy="4525963"/>
          </a:xfrm>
        </p:spPr>
        <p:txBody>
          <a:bodyPr>
            <a:normAutofit/>
          </a:bodyPr>
          <a:lstStyle>
            <a:lvl1pPr marL="0" indent="719138">
              <a:lnSpc>
                <a:spcPct val="150000"/>
              </a:lnSpc>
              <a:buFontTx/>
              <a:buNone/>
              <a:defRPr sz="2800">
                <a:latin typeface="Times New Roman" panose="02020603050405020304" pitchFamily="18" charset="0"/>
                <a:ea typeface="+mn-ea"/>
                <a:cs typeface="Times New Roman" panose="02020603050405020304" pitchFamily="18" charset="0"/>
              </a:defRPr>
            </a:lvl1pPr>
            <a:lvl2pPr marL="457200" indent="0">
              <a:lnSpc>
                <a:spcPct val="150000"/>
              </a:lnSpc>
              <a:buFontTx/>
              <a:buNone/>
              <a:defRPr sz="2400">
                <a:latin typeface="Times New Roman" panose="02020603050405020304" pitchFamily="18" charset="0"/>
                <a:ea typeface="+mn-ea"/>
                <a:cs typeface="Times New Roman" panose="02020603050405020304" pitchFamily="18" charset="0"/>
              </a:defRPr>
            </a:lvl2pPr>
            <a:lvl3pPr marL="914400" indent="0">
              <a:lnSpc>
                <a:spcPct val="150000"/>
              </a:lnSpc>
              <a:buFontTx/>
              <a:buNone/>
              <a:defRPr sz="2400">
                <a:latin typeface="Times New Roman" panose="02020603050405020304" pitchFamily="18" charset="0"/>
                <a:ea typeface="+mn-ea"/>
                <a:cs typeface="Times New Roman" panose="02020603050405020304" pitchFamily="18" charset="0"/>
              </a:defRPr>
            </a:lvl3pPr>
            <a:lvl4pPr marL="1371600" indent="0">
              <a:lnSpc>
                <a:spcPct val="150000"/>
              </a:lnSpc>
              <a:buFontTx/>
              <a:buNone/>
              <a:defRPr sz="2400">
                <a:latin typeface="Times New Roman" panose="02020603050405020304" pitchFamily="18" charset="0"/>
                <a:ea typeface="+mn-ea"/>
                <a:cs typeface="Times New Roman" panose="02020603050405020304" pitchFamily="18" charset="0"/>
              </a:defRPr>
            </a:lvl4pPr>
            <a:lvl5pPr marL="1828800" indent="0">
              <a:lnSpc>
                <a:spcPct val="150000"/>
              </a:lnSpc>
              <a:buFontTx/>
              <a:buNone/>
              <a:defRPr sz="2400">
                <a:latin typeface="Times New Roman" panose="02020603050405020304" pitchFamily="18" charset="0"/>
                <a:ea typeface="+mn-ea"/>
                <a:cs typeface="Times New Roman" panose="02020603050405020304" pitchFamily="18" charset="0"/>
              </a:defRPr>
            </a:lvl5pPr>
          </a:lstStyle>
          <a:p>
            <a:pPr lvl="0"/>
            <a:r>
              <a:rPr lang="zh-CN" altLang="en-US" dirty="0" smtClean="0"/>
              <a:t>单击此处编辑母版文本样式</a:t>
            </a:r>
            <a:endParaRPr lang="zh-CN" altLang="en-US" dirty="0"/>
          </a:p>
        </p:txBody>
      </p:sp>
      <p:sp>
        <p:nvSpPr>
          <p:cNvPr id="4" name="日期占位符 3"/>
          <p:cNvSpPr>
            <a:spLocks noGrp="1"/>
          </p:cNvSpPr>
          <p:nvPr>
            <p:ph type="dt" sz="half" idx="10"/>
          </p:nvPr>
        </p:nvSpPr>
        <p:spPr/>
        <p:txBody>
          <a:body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78709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3"/>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53"/>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C67D8-3E43-4364-A6C9-6E7FE31DF974}" type="datetimeFigureOut">
              <a:rPr lang="zh-CN" altLang="en-US" smtClean="0"/>
              <a:t>2023-11-28</a:t>
            </a:fld>
            <a:endParaRPr lang="zh-CN" altLang="en-US"/>
          </a:p>
        </p:txBody>
      </p:sp>
      <p:sp>
        <p:nvSpPr>
          <p:cNvPr id="5" name="页脚占位符 4"/>
          <p:cNvSpPr>
            <a:spLocks noGrp="1"/>
          </p:cNvSpPr>
          <p:nvPr>
            <p:ph type="ftr" sz="quarter" idx="3"/>
          </p:nvPr>
        </p:nvSpPr>
        <p:spPr>
          <a:xfrm>
            <a:off x="4166685" y="6356353"/>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3"/>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0DAA2-2DF8-4DCF-A16B-ACF706C6B37F}" type="slidenum">
              <a:rPr lang="zh-CN" altLang="en-US" smtClean="0"/>
              <a:t>‹#›</a:t>
            </a:fld>
            <a:endParaRPr lang="zh-CN" altLang="en-US"/>
          </a:p>
        </p:txBody>
      </p:sp>
    </p:spTree>
    <p:extLst>
      <p:ext uri="{BB962C8B-B14F-4D97-AF65-F5344CB8AC3E}">
        <p14:creationId xmlns:p14="http://schemas.microsoft.com/office/powerpoint/2010/main" val="55142474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49"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24WLELXGKFAX7-123.TI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file:///F:\&#29289;&#29702;&#65288;&#21512;&#29256;&#65289;\24WLELXGKFAX7-124.TIF"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Word_Document2.doc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file:///F:\&#29289;&#29702;&#65288;&#21512;&#29256;&#65289;\24WLELXGKFAX7-125.TIF"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oleObject" Target="../embeddings/oleObject3.bin"/><Relationship Id="rId7" Type="http://schemas.openxmlformats.org/officeDocument/2006/relationships/package" Target="../embeddings/Microsoft_Word_Document4.docx"/><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7.emf"/><Relationship Id="rId4" Type="http://schemas.openxmlformats.org/officeDocument/2006/relationships/package" Target="../embeddings/Microsoft_Word_Document3.docx"/></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9.emf"/><Relationship Id="rId4" Type="http://schemas.openxmlformats.org/officeDocument/2006/relationships/package" Target="../embeddings/Microsoft_Word_Document5.docx"/></Relationships>
</file>

<file path=ppt/slides/_rels/slide17.xml.rels><?xml version="1.0" encoding="UTF-8" standalone="yes"?>
<Relationships xmlns="http://schemas.openxmlformats.org/package/2006/relationships"><Relationship Id="rId3" Type="http://schemas.openxmlformats.org/officeDocument/2006/relationships/image" Target="file:///F:\&#29289;&#29702;&#65288;&#21512;&#29256;&#65289;\24WLELXGKFAX7-126+.tif"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file:///F:\&#29289;&#29702;&#65288;&#21512;&#29256;&#65289;\24WLELXGKFAX7-126.TIF"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12.emf"/><Relationship Id="rId4" Type="http://schemas.openxmlformats.org/officeDocument/2006/relationships/package" Target="../embeddings/Microsoft_Word_Document6.docx"/></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package" Target="../embeddings/Microsoft_Word_Document7.docx"/><Relationship Id="rId5" Type="http://schemas.openxmlformats.org/officeDocument/2006/relationships/oleObject" Target="../embeddings/oleObject7.bin"/><Relationship Id="rId4" Type="http://schemas.openxmlformats.org/officeDocument/2006/relationships/image" Target="file:///F:\&#29289;&#29702;&#65288;&#21512;&#29256;&#65289;\24WLELXGKFAX7-127.TIF" TargetMode="Externa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15.emf"/><Relationship Id="rId4" Type="http://schemas.openxmlformats.org/officeDocument/2006/relationships/package" Target="../embeddings/Microsoft_Word_Document8.docx"/></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16.emf"/><Relationship Id="rId4" Type="http://schemas.openxmlformats.org/officeDocument/2006/relationships/package" Target="../embeddings/Microsoft_Word_Document9.docx"/></Relationships>
</file>

<file path=ppt/slides/_rels/slide24.xml.rels><?xml version="1.0" encoding="UTF-8" standalone="yes"?>
<Relationships xmlns="http://schemas.openxmlformats.org/package/2006/relationships"><Relationship Id="rId3" Type="http://schemas.openxmlformats.org/officeDocument/2006/relationships/image" Target="24WLELXGKFAX7-128.TIF" TargetMode="External"/><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19.emf"/><Relationship Id="rId4" Type="http://schemas.openxmlformats.org/officeDocument/2006/relationships/package" Target="../embeddings/Microsoft_Word_Document10.docx"/></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file:///F:\&#29289;&#29702;&#65288;&#21512;&#29256;&#65289;\24WLELXGKFAX7-129.TIF"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file:///F:\&#29289;&#29702;&#65288;&#21512;&#29256;&#65289;\24WLELXGKFAX7-130.TIF" TargetMode="External"/><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24WLELXGKFAX7-131.TIF" TargetMode="External"/><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23.emf"/><Relationship Id="rId4" Type="http://schemas.openxmlformats.org/officeDocument/2006/relationships/package" Target="../embeddings/Microsoft_Word_Document11.docx"/></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24.emf"/><Relationship Id="rId4" Type="http://schemas.openxmlformats.org/officeDocument/2006/relationships/package" Target="../embeddings/Microsoft_Word_Document12.docx"/></Relationships>
</file>

<file path=ppt/slides/_rels/slide33.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13.bin"/><Relationship Id="rId7" Type="http://schemas.openxmlformats.org/officeDocument/2006/relationships/package" Target="../embeddings/Microsoft_Word_Document14.docx"/><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14.bin"/><Relationship Id="rId5" Type="http://schemas.openxmlformats.org/officeDocument/2006/relationships/image" Target="../media/image25.emf"/><Relationship Id="rId4" Type="http://schemas.openxmlformats.org/officeDocument/2006/relationships/package" Target="../embeddings/Microsoft_Word_Document13.docx"/></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24WLELXGKFAX7-132.TIF" TargetMode="External"/><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24WLELXGKFAX7-133.TIF" TargetMode="External"/><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file:///F:\&#29289;&#29702;&#65288;&#21512;&#29256;&#65289;\24WLELXGKFAX7-134.TIF" TargetMode="External"/><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image" Target="../media/image30.emf"/><Relationship Id="rId4" Type="http://schemas.openxmlformats.org/officeDocument/2006/relationships/package" Target="../embeddings/Microsoft_Word_Document15.docx"/></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24WLELXGKFAX7-135.TIF" TargetMode="External"/><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file:///F:\&#29289;&#29702;&#65288;&#21512;&#29256;&#65289;\24WLELXGKFAX7-136.TIF" TargetMode="External"/><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14.vml"/><Relationship Id="rId5" Type="http://schemas.openxmlformats.org/officeDocument/2006/relationships/image" Target="../media/image33.emf"/><Relationship Id="rId4" Type="http://schemas.openxmlformats.org/officeDocument/2006/relationships/package" Target="../embeddings/Microsoft_Word_Document16.docx"/></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34.emf"/><Relationship Id="rId4" Type="http://schemas.openxmlformats.org/officeDocument/2006/relationships/package" Target="../embeddings/Microsoft_Word_Document17.docx"/></Relationships>
</file>

<file path=ppt/slides/_rels/slide46.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oleObject" Target="../embeddings/oleObject18.bin"/><Relationship Id="rId7" Type="http://schemas.openxmlformats.org/officeDocument/2006/relationships/package" Target="../embeddings/Microsoft_Word_Document19.docx"/><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oleObject" Target="../embeddings/oleObject19.bin"/><Relationship Id="rId5" Type="http://schemas.openxmlformats.org/officeDocument/2006/relationships/image" Target="../media/image35.emf"/><Relationship Id="rId4" Type="http://schemas.openxmlformats.org/officeDocument/2006/relationships/package" Target="../embeddings/Microsoft_Word_Document18.docx"/></Relationships>
</file>

<file path=ppt/slides/_rels/slide47.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20.bin"/><Relationship Id="rId7" Type="http://schemas.openxmlformats.org/officeDocument/2006/relationships/package" Target="../embeddings/Microsoft_Word_Document21.docx"/><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oleObject" Target="../embeddings/oleObject21.bin"/><Relationship Id="rId5" Type="http://schemas.openxmlformats.org/officeDocument/2006/relationships/image" Target="../media/image37.emf"/><Relationship Id="rId4" Type="http://schemas.openxmlformats.org/officeDocument/2006/relationships/package" Target="../embeddings/Microsoft_Word_Document20.docx"/></Relationships>
</file>

<file path=ppt/slides/_rels/slide48.xml.rels><?xml version="1.0" encoding="UTF-8" standalone="yes"?>
<Relationships xmlns="http://schemas.openxmlformats.org/package/2006/relationships"><Relationship Id="rId3" Type="http://schemas.openxmlformats.org/officeDocument/2006/relationships/image" Target="file:///F:\&#29289;&#29702;&#65288;&#21512;&#29256;&#65289;\24WLELXGKFAX7-138.TIF" TargetMode="External"/><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24WLELXGKFAX7-139.TIF" TargetMode="Externa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62" name="矩形 61"/>
          <p:cNvSpPr/>
          <p:nvPr/>
        </p:nvSpPr>
        <p:spPr>
          <a:xfrm>
            <a:off x="696987" y="1884601"/>
            <a:ext cx="5437098" cy="1400383"/>
          </a:xfrm>
          <a:prstGeom prst="rect">
            <a:avLst/>
          </a:prstGeom>
        </p:spPr>
        <p:txBody>
          <a:bodyPr wrap="square">
            <a:spAutoFit/>
          </a:bodyPr>
          <a:lstStyle/>
          <a:p>
            <a:pPr lvl="0" algn="just">
              <a:lnSpc>
                <a:spcPct val="170000"/>
              </a:lnSpc>
              <a:spcBef>
                <a:spcPct val="20000"/>
              </a:spcBef>
            </a:pPr>
            <a:r>
              <a:rPr lang="zh-CN" altLang="en-US" sz="5000" b="1" kern="100" dirty="0">
                <a:solidFill>
                  <a:schemeClr val="bg1"/>
                </a:solidFill>
                <a:latin typeface="幼圆" panose="02010509060101010101" pitchFamily="49" charset="-122"/>
                <a:ea typeface="幼圆" panose="02010509060101010101" pitchFamily="49" charset="-122"/>
                <a:cs typeface="Times New Roman"/>
              </a:rPr>
              <a:t>考前策略指导</a:t>
            </a:r>
            <a:endParaRPr lang="zh-CN" altLang="zh-CN" sz="5000" b="1" kern="100" dirty="0">
              <a:solidFill>
                <a:schemeClr val="bg1"/>
              </a:solidFill>
              <a:latin typeface="幼圆" panose="02010509060101010101" pitchFamily="49" charset="-122"/>
              <a:ea typeface="幼圆" panose="02010509060101010101" pitchFamily="49" charset="-122"/>
              <a:cs typeface="Courier New"/>
            </a:endParaRPr>
          </a:p>
        </p:txBody>
      </p:sp>
      <p:sp>
        <p:nvSpPr>
          <p:cNvPr id="67" name="矩形 66"/>
          <p:cNvSpPr/>
          <p:nvPr/>
        </p:nvSpPr>
        <p:spPr>
          <a:xfrm>
            <a:off x="104726" y="562035"/>
            <a:ext cx="4168997" cy="1138773"/>
          </a:xfrm>
          <a:prstGeom prst="rect">
            <a:avLst/>
          </a:prstGeom>
        </p:spPr>
        <p:txBody>
          <a:bodyPr wrap="square">
            <a:spAutoFit/>
          </a:bodyPr>
          <a:lstStyle/>
          <a:p>
            <a:pPr lvl="0" algn="just">
              <a:lnSpc>
                <a:spcPct val="170000"/>
              </a:lnSpc>
              <a:spcBef>
                <a:spcPct val="20000"/>
              </a:spcBef>
            </a:pPr>
            <a:r>
              <a:rPr lang="zh-CN" altLang="en-US" sz="4000" b="1" kern="100" dirty="0">
                <a:solidFill>
                  <a:srgbClr val="FFFFFF"/>
                </a:solidFill>
                <a:latin typeface="幼圆" panose="02010509060101010101" pitchFamily="49" charset="-122"/>
                <a:ea typeface="幼圆" panose="02010509060101010101" pitchFamily="49" charset="-122"/>
                <a:cs typeface="Times New Roman"/>
              </a:rPr>
              <a:t>第八板</a:t>
            </a:r>
            <a:r>
              <a:rPr lang="zh-CN" altLang="en-US" sz="4000" b="1" kern="100" dirty="0" smtClean="0">
                <a:solidFill>
                  <a:srgbClr val="FFFFFF"/>
                </a:solidFill>
                <a:latin typeface="幼圆" panose="02010509060101010101" pitchFamily="49" charset="-122"/>
                <a:ea typeface="幼圆" panose="02010509060101010101" pitchFamily="49" charset="-122"/>
                <a:cs typeface="Times New Roman"/>
              </a:rPr>
              <a:t>块</a:t>
            </a:r>
            <a:endParaRPr lang="zh-CN" altLang="zh-CN" sz="4000" b="1" kern="100" dirty="0">
              <a:solidFill>
                <a:srgbClr val="FFFFFF"/>
              </a:solidFill>
              <a:latin typeface="幼圆" panose="02010509060101010101" pitchFamily="49" charset="-122"/>
              <a:ea typeface="幼圆" panose="02010509060101010101" pitchFamily="49" charset="-122"/>
              <a:cs typeface="Courier New"/>
            </a:endParaRPr>
          </a:p>
        </p:txBody>
      </p:sp>
    </p:spTree>
    <p:extLst>
      <p:ext uri="{BB962C8B-B14F-4D97-AF65-F5344CB8AC3E}">
        <p14:creationId xmlns:p14="http://schemas.microsoft.com/office/powerpoint/2010/main" val="1057454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15381" y="2128332"/>
            <a:ext cx="4035721" cy="1915887"/>
          </a:xfrm>
          <a:prstGeom prst="rect">
            <a:avLst/>
          </a:prstGeom>
          <a:solidFill>
            <a:srgbClr val="203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750010" y="2402180"/>
            <a:ext cx="1368193" cy="1368193"/>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矩形 30"/>
          <p:cNvSpPr/>
          <p:nvPr/>
        </p:nvSpPr>
        <p:spPr>
          <a:xfrm rot="2700000">
            <a:off x="1853888" y="4332608"/>
            <a:ext cx="370728" cy="370728"/>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矩形 31"/>
          <p:cNvSpPr/>
          <p:nvPr/>
        </p:nvSpPr>
        <p:spPr>
          <a:xfrm rot="2700000">
            <a:off x="2525421" y="4289397"/>
            <a:ext cx="181545" cy="181545"/>
          </a:xfrm>
          <a:prstGeom prst="rect">
            <a:avLst/>
          </a:prstGeom>
          <a:solidFill>
            <a:srgbClr val="D767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34" name="直接连接符 33"/>
          <p:cNvCxnSpPr/>
          <p:nvPr/>
        </p:nvCxnSpPr>
        <p:spPr>
          <a:xfrm>
            <a:off x="9371703" y="891685"/>
            <a:ext cx="2702548" cy="2848081"/>
          </a:xfrm>
          <a:prstGeom prst="line">
            <a:avLst/>
          </a:prstGeom>
          <a:noFill/>
          <a:ln w="2540" cap="flat" cmpd="sng" algn="ctr">
            <a:solidFill>
              <a:srgbClr val="D76739">
                <a:alpha val="21000"/>
              </a:srgbClr>
            </a:solidFill>
            <a:prstDash val="solid"/>
            <a:miter lim="800000"/>
          </a:ln>
          <a:effectLst/>
        </p:spPr>
      </p:cxnSp>
      <p:sp>
        <p:nvSpPr>
          <p:cNvPr id="36" name="文本框 12"/>
          <p:cNvSpPr txBox="1"/>
          <p:nvPr/>
        </p:nvSpPr>
        <p:spPr>
          <a:xfrm>
            <a:off x="2623147" y="1971805"/>
            <a:ext cx="9451104" cy="2135200"/>
          </a:xfrm>
          <a:prstGeom prst="rect">
            <a:avLst/>
          </a:prstGeom>
          <a:noFill/>
        </p:spPr>
        <p:txBody>
          <a:bodyPr wrap="square" rtlCol="0">
            <a:spAutoFit/>
          </a:bodyPr>
          <a:lstStyle/>
          <a:p>
            <a:pPr>
              <a:lnSpc>
                <a:spcPct val="150000"/>
              </a:lnSpc>
            </a:pPr>
            <a:r>
              <a:rPr lang="zh-CN" altLang="en-US" sz="4800" b="1" dirty="0">
                <a:solidFill>
                  <a:srgbClr val="002060"/>
                </a:solidFill>
                <a:latin typeface="黑体" pitchFamily="2" charset="-122"/>
                <a:ea typeface="黑体" pitchFamily="2" charset="-122"/>
              </a:rPr>
              <a:t>策略指导一　灵活运用</a:t>
            </a:r>
            <a:r>
              <a:rPr lang="en-US" altLang="zh-CN" sz="4800" b="1" dirty="0">
                <a:solidFill>
                  <a:srgbClr val="002060"/>
                </a:solidFill>
                <a:latin typeface="黑体" pitchFamily="2" charset="-122"/>
                <a:ea typeface="黑体" pitchFamily="2" charset="-122"/>
              </a:rPr>
              <a:t>6</a:t>
            </a:r>
            <a:r>
              <a:rPr lang="zh-CN" altLang="en-US" sz="4800" b="1" dirty="0">
                <a:solidFill>
                  <a:srgbClr val="002060"/>
                </a:solidFill>
                <a:latin typeface="黑体" pitchFamily="2" charset="-122"/>
                <a:ea typeface="黑体" pitchFamily="2" charset="-122"/>
              </a:rPr>
              <a:t>大物理思维方法，让审题、析题有方向</a:t>
            </a:r>
          </a:p>
        </p:txBody>
      </p:sp>
      <p:cxnSp>
        <p:nvCxnSpPr>
          <p:cNvPr id="42" name="直接连接符 41"/>
          <p:cNvCxnSpPr/>
          <p:nvPr/>
        </p:nvCxnSpPr>
        <p:spPr>
          <a:xfrm>
            <a:off x="9475969" y="-243408"/>
            <a:ext cx="1302138" cy="1135093"/>
          </a:xfrm>
          <a:prstGeom prst="line">
            <a:avLst/>
          </a:prstGeom>
          <a:noFill/>
          <a:ln w="2540" cap="flat" cmpd="sng" algn="ctr">
            <a:solidFill>
              <a:srgbClr val="D76739">
                <a:alpha val="21000"/>
              </a:srgbClr>
            </a:solidFill>
            <a:prstDash val="solid"/>
            <a:miter lim="800000"/>
          </a:ln>
          <a:effectLst/>
        </p:spPr>
      </p:cxnSp>
    </p:spTree>
    <p:extLst>
      <p:ext uri="{BB962C8B-B14F-4D97-AF65-F5344CB8AC3E}">
        <p14:creationId xmlns:p14="http://schemas.microsoft.com/office/powerpoint/2010/main" val="287462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decel="100000"/>
                                        <p:tgtEl>
                                          <p:spTgt spid="5"/>
                                        </p:tgtEl>
                                      </p:cBhvr>
                                    </p:animEffect>
                                    <p:anim calcmode="lin" valueType="num">
                                      <p:cBhvr>
                                        <p:cTn id="8" dur="400" decel="100000" fill="hold"/>
                                        <p:tgtEl>
                                          <p:spTgt spid="5"/>
                                        </p:tgtEl>
                                        <p:attrNameLst>
                                          <p:attrName>style.rotation</p:attrName>
                                        </p:attrNameLst>
                                      </p:cBhvr>
                                      <p:tavLst>
                                        <p:tav tm="0">
                                          <p:val>
                                            <p:fltVal val="-90"/>
                                          </p:val>
                                        </p:tav>
                                        <p:tav tm="100000">
                                          <p:val>
                                            <p:fltVal val="0"/>
                                          </p:val>
                                        </p:tav>
                                      </p:tavLst>
                                    </p:anim>
                                    <p:anim calcmode="lin" valueType="num">
                                      <p:cBhvr>
                                        <p:cTn id="9" dur="400" decel="100000" fill="hold"/>
                                        <p:tgtEl>
                                          <p:spTgt spid="5"/>
                                        </p:tgtEl>
                                        <p:attrNameLst>
                                          <p:attrName>ppt_x</p:attrName>
                                        </p:attrNameLst>
                                      </p:cBhvr>
                                      <p:tavLst>
                                        <p:tav tm="0">
                                          <p:val>
                                            <p:strVal val="#ppt_x+0.4"/>
                                          </p:val>
                                        </p:tav>
                                        <p:tav tm="100000">
                                          <p:val>
                                            <p:strVal val="#ppt_x-0.05"/>
                                          </p:val>
                                        </p:tav>
                                      </p:tavLst>
                                    </p:anim>
                                    <p:anim calcmode="lin" valueType="num">
                                      <p:cBhvr>
                                        <p:cTn id="10" dur="400" decel="100000" fill="hold"/>
                                        <p:tgtEl>
                                          <p:spTgt spid="5"/>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5"/>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5"/>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400" decel="100000"/>
                                        <p:tgtEl>
                                          <p:spTgt spid="30"/>
                                        </p:tgtEl>
                                      </p:cBhvr>
                                    </p:animEffect>
                                    <p:anim calcmode="lin" valueType="num">
                                      <p:cBhvr>
                                        <p:cTn id="16" dur="400" decel="100000" fill="hold"/>
                                        <p:tgtEl>
                                          <p:spTgt spid="30"/>
                                        </p:tgtEl>
                                        <p:attrNameLst>
                                          <p:attrName>style.rotation</p:attrName>
                                        </p:attrNameLst>
                                      </p:cBhvr>
                                      <p:tavLst>
                                        <p:tav tm="0">
                                          <p:val>
                                            <p:fltVal val="-90"/>
                                          </p:val>
                                        </p:tav>
                                        <p:tav tm="100000">
                                          <p:val>
                                            <p:fltVal val="0"/>
                                          </p:val>
                                        </p:tav>
                                      </p:tavLst>
                                    </p:anim>
                                    <p:anim calcmode="lin" valueType="num">
                                      <p:cBhvr>
                                        <p:cTn id="17" dur="400" decel="100000" fill="hold"/>
                                        <p:tgtEl>
                                          <p:spTgt spid="30"/>
                                        </p:tgtEl>
                                        <p:attrNameLst>
                                          <p:attrName>ppt_x</p:attrName>
                                        </p:attrNameLst>
                                      </p:cBhvr>
                                      <p:tavLst>
                                        <p:tav tm="0">
                                          <p:val>
                                            <p:strVal val="#ppt_x+0.4"/>
                                          </p:val>
                                        </p:tav>
                                        <p:tav tm="100000">
                                          <p:val>
                                            <p:strVal val="#ppt_x-0.05"/>
                                          </p:val>
                                        </p:tav>
                                      </p:tavLst>
                                    </p:anim>
                                    <p:anim calcmode="lin" valueType="num">
                                      <p:cBhvr>
                                        <p:cTn id="18" dur="400" decel="100000" fill="hold"/>
                                        <p:tgtEl>
                                          <p:spTgt spid="30"/>
                                        </p:tgtEl>
                                        <p:attrNameLst>
                                          <p:attrName>ppt_y</p:attrName>
                                        </p:attrNameLst>
                                      </p:cBhvr>
                                      <p:tavLst>
                                        <p:tav tm="0">
                                          <p:val>
                                            <p:strVal val="#ppt_y-0.4"/>
                                          </p:val>
                                        </p:tav>
                                        <p:tav tm="100000">
                                          <p:val>
                                            <p:strVal val="#ppt_y+0.1"/>
                                          </p:val>
                                        </p:tav>
                                      </p:tavLst>
                                    </p:anim>
                                    <p:anim calcmode="lin" valueType="num">
                                      <p:cBhvr>
                                        <p:cTn id="19" dur="100" accel="100000" fill="hold">
                                          <p:stCondLst>
                                            <p:cond delay="400"/>
                                          </p:stCondLst>
                                        </p:cTn>
                                        <p:tgtEl>
                                          <p:spTgt spid="30"/>
                                        </p:tgtEl>
                                        <p:attrNameLst>
                                          <p:attrName>ppt_x</p:attrName>
                                        </p:attrNameLst>
                                      </p:cBhvr>
                                      <p:tavLst>
                                        <p:tav tm="0">
                                          <p:val>
                                            <p:strVal val="#ppt_x-0.05"/>
                                          </p:val>
                                        </p:tav>
                                        <p:tav tm="100000">
                                          <p:val>
                                            <p:strVal val="#ppt_x"/>
                                          </p:val>
                                        </p:tav>
                                      </p:tavLst>
                                    </p:anim>
                                    <p:anim calcmode="lin" valueType="num">
                                      <p:cBhvr>
                                        <p:cTn id="20" dur="100" accel="100000" fill="hold">
                                          <p:stCondLst>
                                            <p:cond delay="400"/>
                                          </p:stCondLst>
                                        </p:cTn>
                                        <p:tgtEl>
                                          <p:spTgt spid="30"/>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400" decel="100000"/>
                                        <p:tgtEl>
                                          <p:spTgt spid="31"/>
                                        </p:tgtEl>
                                      </p:cBhvr>
                                    </p:animEffect>
                                    <p:anim calcmode="lin" valueType="num">
                                      <p:cBhvr>
                                        <p:cTn id="24" dur="400" decel="100000" fill="hold"/>
                                        <p:tgtEl>
                                          <p:spTgt spid="31"/>
                                        </p:tgtEl>
                                        <p:attrNameLst>
                                          <p:attrName>style.rotation</p:attrName>
                                        </p:attrNameLst>
                                      </p:cBhvr>
                                      <p:tavLst>
                                        <p:tav tm="0">
                                          <p:val>
                                            <p:fltVal val="-90"/>
                                          </p:val>
                                        </p:tav>
                                        <p:tav tm="100000">
                                          <p:val>
                                            <p:fltVal val="0"/>
                                          </p:val>
                                        </p:tav>
                                      </p:tavLst>
                                    </p:anim>
                                    <p:anim calcmode="lin" valueType="num">
                                      <p:cBhvr>
                                        <p:cTn id="25" dur="400" decel="100000" fill="hold"/>
                                        <p:tgtEl>
                                          <p:spTgt spid="31"/>
                                        </p:tgtEl>
                                        <p:attrNameLst>
                                          <p:attrName>ppt_x</p:attrName>
                                        </p:attrNameLst>
                                      </p:cBhvr>
                                      <p:tavLst>
                                        <p:tav tm="0">
                                          <p:val>
                                            <p:strVal val="#ppt_x+0.4"/>
                                          </p:val>
                                        </p:tav>
                                        <p:tav tm="100000">
                                          <p:val>
                                            <p:strVal val="#ppt_x-0.05"/>
                                          </p:val>
                                        </p:tav>
                                      </p:tavLst>
                                    </p:anim>
                                    <p:anim calcmode="lin" valueType="num">
                                      <p:cBhvr>
                                        <p:cTn id="26" dur="400" decel="100000" fill="hold"/>
                                        <p:tgtEl>
                                          <p:spTgt spid="31"/>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31"/>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31"/>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400" decel="100000"/>
                                        <p:tgtEl>
                                          <p:spTgt spid="32"/>
                                        </p:tgtEl>
                                      </p:cBhvr>
                                    </p:animEffect>
                                    <p:anim calcmode="lin" valueType="num">
                                      <p:cBhvr>
                                        <p:cTn id="32" dur="400" decel="100000" fill="hold"/>
                                        <p:tgtEl>
                                          <p:spTgt spid="32"/>
                                        </p:tgtEl>
                                        <p:attrNameLst>
                                          <p:attrName>style.rotation</p:attrName>
                                        </p:attrNameLst>
                                      </p:cBhvr>
                                      <p:tavLst>
                                        <p:tav tm="0">
                                          <p:val>
                                            <p:fltVal val="-90"/>
                                          </p:val>
                                        </p:tav>
                                        <p:tav tm="100000">
                                          <p:val>
                                            <p:fltVal val="0"/>
                                          </p:val>
                                        </p:tav>
                                      </p:tavLst>
                                    </p:anim>
                                    <p:anim calcmode="lin" valueType="num">
                                      <p:cBhvr>
                                        <p:cTn id="33" dur="400" decel="100000" fill="hold"/>
                                        <p:tgtEl>
                                          <p:spTgt spid="32"/>
                                        </p:tgtEl>
                                        <p:attrNameLst>
                                          <p:attrName>ppt_x</p:attrName>
                                        </p:attrNameLst>
                                      </p:cBhvr>
                                      <p:tavLst>
                                        <p:tav tm="0">
                                          <p:val>
                                            <p:strVal val="#ppt_x+0.4"/>
                                          </p:val>
                                        </p:tav>
                                        <p:tav tm="100000">
                                          <p:val>
                                            <p:strVal val="#ppt_x-0.05"/>
                                          </p:val>
                                        </p:tav>
                                      </p:tavLst>
                                    </p:anim>
                                    <p:anim calcmode="lin" valueType="num">
                                      <p:cBhvr>
                                        <p:cTn id="34" dur="400" decel="100000" fill="hold"/>
                                        <p:tgtEl>
                                          <p:spTgt spid="32"/>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32"/>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32"/>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400" decel="100000"/>
                                        <p:tgtEl>
                                          <p:spTgt spid="34"/>
                                        </p:tgtEl>
                                      </p:cBhvr>
                                    </p:animEffect>
                                    <p:anim calcmode="lin" valueType="num">
                                      <p:cBhvr>
                                        <p:cTn id="40" dur="400" decel="100000" fill="hold"/>
                                        <p:tgtEl>
                                          <p:spTgt spid="34"/>
                                        </p:tgtEl>
                                        <p:attrNameLst>
                                          <p:attrName>style.rotation</p:attrName>
                                        </p:attrNameLst>
                                      </p:cBhvr>
                                      <p:tavLst>
                                        <p:tav tm="0">
                                          <p:val>
                                            <p:fltVal val="-90"/>
                                          </p:val>
                                        </p:tav>
                                        <p:tav tm="100000">
                                          <p:val>
                                            <p:fltVal val="0"/>
                                          </p:val>
                                        </p:tav>
                                      </p:tavLst>
                                    </p:anim>
                                    <p:anim calcmode="lin" valueType="num">
                                      <p:cBhvr>
                                        <p:cTn id="41" dur="400" decel="100000" fill="hold"/>
                                        <p:tgtEl>
                                          <p:spTgt spid="34"/>
                                        </p:tgtEl>
                                        <p:attrNameLst>
                                          <p:attrName>ppt_x</p:attrName>
                                        </p:attrNameLst>
                                      </p:cBhvr>
                                      <p:tavLst>
                                        <p:tav tm="0">
                                          <p:val>
                                            <p:strVal val="#ppt_x+0.4"/>
                                          </p:val>
                                        </p:tav>
                                        <p:tav tm="100000">
                                          <p:val>
                                            <p:strVal val="#ppt_x-0.05"/>
                                          </p:val>
                                        </p:tav>
                                      </p:tavLst>
                                    </p:anim>
                                    <p:anim calcmode="lin" valueType="num">
                                      <p:cBhvr>
                                        <p:cTn id="42" dur="400" decel="100000" fill="hold"/>
                                        <p:tgtEl>
                                          <p:spTgt spid="34"/>
                                        </p:tgtEl>
                                        <p:attrNameLst>
                                          <p:attrName>ppt_y</p:attrName>
                                        </p:attrNameLst>
                                      </p:cBhvr>
                                      <p:tavLst>
                                        <p:tav tm="0">
                                          <p:val>
                                            <p:strVal val="#ppt_y-0.4"/>
                                          </p:val>
                                        </p:tav>
                                        <p:tav tm="100000">
                                          <p:val>
                                            <p:strVal val="#ppt_y+0.1"/>
                                          </p:val>
                                        </p:tav>
                                      </p:tavLst>
                                    </p:anim>
                                    <p:anim calcmode="lin" valueType="num">
                                      <p:cBhvr>
                                        <p:cTn id="43" dur="100" accel="100000" fill="hold">
                                          <p:stCondLst>
                                            <p:cond delay="400"/>
                                          </p:stCondLst>
                                        </p:cTn>
                                        <p:tgtEl>
                                          <p:spTgt spid="34"/>
                                        </p:tgtEl>
                                        <p:attrNameLst>
                                          <p:attrName>ppt_x</p:attrName>
                                        </p:attrNameLst>
                                      </p:cBhvr>
                                      <p:tavLst>
                                        <p:tav tm="0">
                                          <p:val>
                                            <p:strVal val="#ppt_x-0.05"/>
                                          </p:val>
                                        </p:tav>
                                        <p:tav tm="100000">
                                          <p:val>
                                            <p:strVal val="#ppt_x"/>
                                          </p:val>
                                        </p:tav>
                                      </p:tavLst>
                                    </p:anim>
                                    <p:anim calcmode="lin" valueType="num">
                                      <p:cBhvr>
                                        <p:cTn id="44" dur="100" accel="100000" fill="hold">
                                          <p:stCondLst>
                                            <p:cond delay="400"/>
                                          </p:stCondLst>
                                        </p:cTn>
                                        <p:tgtEl>
                                          <p:spTgt spid="34"/>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400" decel="100000"/>
                                        <p:tgtEl>
                                          <p:spTgt spid="36"/>
                                        </p:tgtEl>
                                      </p:cBhvr>
                                    </p:animEffect>
                                    <p:anim calcmode="lin" valueType="num">
                                      <p:cBhvr>
                                        <p:cTn id="48" dur="400" decel="100000" fill="hold"/>
                                        <p:tgtEl>
                                          <p:spTgt spid="36"/>
                                        </p:tgtEl>
                                        <p:attrNameLst>
                                          <p:attrName>style.rotation</p:attrName>
                                        </p:attrNameLst>
                                      </p:cBhvr>
                                      <p:tavLst>
                                        <p:tav tm="0">
                                          <p:val>
                                            <p:fltVal val="-90"/>
                                          </p:val>
                                        </p:tav>
                                        <p:tav tm="100000">
                                          <p:val>
                                            <p:fltVal val="0"/>
                                          </p:val>
                                        </p:tav>
                                      </p:tavLst>
                                    </p:anim>
                                    <p:anim calcmode="lin" valueType="num">
                                      <p:cBhvr>
                                        <p:cTn id="49" dur="400" decel="100000" fill="hold"/>
                                        <p:tgtEl>
                                          <p:spTgt spid="36"/>
                                        </p:tgtEl>
                                        <p:attrNameLst>
                                          <p:attrName>ppt_x</p:attrName>
                                        </p:attrNameLst>
                                      </p:cBhvr>
                                      <p:tavLst>
                                        <p:tav tm="0">
                                          <p:val>
                                            <p:strVal val="#ppt_x+0.4"/>
                                          </p:val>
                                        </p:tav>
                                        <p:tav tm="100000">
                                          <p:val>
                                            <p:strVal val="#ppt_x-0.05"/>
                                          </p:val>
                                        </p:tav>
                                      </p:tavLst>
                                    </p:anim>
                                    <p:anim calcmode="lin" valueType="num">
                                      <p:cBhvr>
                                        <p:cTn id="50" dur="400" decel="100000" fill="hold"/>
                                        <p:tgtEl>
                                          <p:spTgt spid="36"/>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36"/>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36"/>
                                        </p:tgtEl>
                                        <p:attrNameLst>
                                          <p:attrName>ppt_y</p:attrName>
                                        </p:attrNameLst>
                                      </p:cBhvr>
                                      <p:tavLst>
                                        <p:tav tm="0">
                                          <p:val>
                                            <p:strVal val="#ppt_y+0.1"/>
                                          </p:val>
                                        </p:tav>
                                        <p:tav tm="100000">
                                          <p:val>
                                            <p:strVal val="#ppt_y"/>
                                          </p:val>
                                        </p:tav>
                                      </p:tavLst>
                                    </p:anim>
                                  </p:childTnLst>
                                </p:cTn>
                              </p:par>
                              <p:par>
                                <p:cTn id="53" presetID="3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400" decel="100000"/>
                                        <p:tgtEl>
                                          <p:spTgt spid="42"/>
                                        </p:tgtEl>
                                      </p:cBhvr>
                                    </p:animEffect>
                                    <p:anim calcmode="lin" valueType="num">
                                      <p:cBhvr>
                                        <p:cTn id="56" dur="400" decel="100000" fill="hold"/>
                                        <p:tgtEl>
                                          <p:spTgt spid="42"/>
                                        </p:tgtEl>
                                        <p:attrNameLst>
                                          <p:attrName>style.rotation</p:attrName>
                                        </p:attrNameLst>
                                      </p:cBhvr>
                                      <p:tavLst>
                                        <p:tav tm="0">
                                          <p:val>
                                            <p:fltVal val="-90"/>
                                          </p:val>
                                        </p:tav>
                                        <p:tav tm="100000">
                                          <p:val>
                                            <p:fltVal val="0"/>
                                          </p:val>
                                        </p:tav>
                                      </p:tavLst>
                                    </p:anim>
                                    <p:anim calcmode="lin" valueType="num">
                                      <p:cBhvr>
                                        <p:cTn id="57" dur="400" decel="100000" fill="hold"/>
                                        <p:tgtEl>
                                          <p:spTgt spid="42"/>
                                        </p:tgtEl>
                                        <p:attrNameLst>
                                          <p:attrName>ppt_x</p:attrName>
                                        </p:attrNameLst>
                                      </p:cBhvr>
                                      <p:tavLst>
                                        <p:tav tm="0">
                                          <p:val>
                                            <p:strVal val="#ppt_x+0.4"/>
                                          </p:val>
                                        </p:tav>
                                        <p:tav tm="100000">
                                          <p:val>
                                            <p:strVal val="#ppt_x-0.05"/>
                                          </p:val>
                                        </p:tav>
                                      </p:tavLst>
                                    </p:anim>
                                    <p:anim calcmode="lin" valueType="num">
                                      <p:cBhvr>
                                        <p:cTn id="58" dur="400" decel="100000" fill="hold"/>
                                        <p:tgtEl>
                                          <p:spTgt spid="42"/>
                                        </p:tgtEl>
                                        <p:attrNameLst>
                                          <p:attrName>ppt_y</p:attrName>
                                        </p:attrNameLst>
                                      </p:cBhvr>
                                      <p:tavLst>
                                        <p:tav tm="0">
                                          <p:val>
                                            <p:strVal val="#ppt_y-0.4"/>
                                          </p:val>
                                        </p:tav>
                                        <p:tav tm="100000">
                                          <p:val>
                                            <p:strVal val="#ppt_y+0.1"/>
                                          </p:val>
                                        </p:tav>
                                      </p:tavLst>
                                    </p:anim>
                                    <p:anim calcmode="lin" valueType="num">
                                      <p:cBhvr>
                                        <p:cTn id="59" dur="100" accel="100000" fill="hold">
                                          <p:stCondLst>
                                            <p:cond delay="400"/>
                                          </p:stCondLst>
                                        </p:cTn>
                                        <p:tgtEl>
                                          <p:spTgt spid="42"/>
                                        </p:tgtEl>
                                        <p:attrNameLst>
                                          <p:attrName>ppt_x</p:attrName>
                                        </p:attrNameLst>
                                      </p:cBhvr>
                                      <p:tavLst>
                                        <p:tav tm="0">
                                          <p:val>
                                            <p:strVal val="#ppt_x-0.05"/>
                                          </p:val>
                                        </p:tav>
                                        <p:tav tm="100000">
                                          <p:val>
                                            <p:strVal val="#ppt_x"/>
                                          </p:val>
                                        </p:tav>
                                      </p:tavLst>
                                    </p:anim>
                                    <p:anim calcmode="lin" valueType="num">
                                      <p:cBhvr>
                                        <p:cTn id="60" dur="100" accel="100000" fill="hold">
                                          <p:stCondLst>
                                            <p:cond delay="400"/>
                                          </p:stCondLst>
                                        </p:cTn>
                                        <p:tgtEl>
                                          <p:spTgt spid="4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1" grpId="0" animBg="1"/>
      <p:bldP spid="32" grpId="0" animBg="1"/>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80963" y="1700808"/>
            <a:ext cx="10975658" cy="3157809"/>
          </a:xfrm>
        </p:spPr>
        <p:txBody>
          <a:bodyPr/>
          <a:lstStyle/>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高考，七分靠实力，三分靠状态。考前通过系统归纳</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大物理解题思维方法，以期让考生站在学科素养高度上把握学科精华，用</a:t>
            </a: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大思维主线审视、归拢解题的过程，让考生跳出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题海</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，脱身</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上岸</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7852287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865339" y="1402233"/>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3"/>
          <p:cNvSpPr>
            <a:spLocks noGrp="1"/>
          </p:cNvSpPr>
          <p:nvPr>
            <p:ph idx="1"/>
          </p:nvPr>
        </p:nvSpPr>
        <p:spPr>
          <a:xfrm>
            <a:off x="336947" y="1196752"/>
            <a:ext cx="11305256" cy="4093913"/>
          </a:xfrm>
        </p:spPr>
        <p:txBody>
          <a:bodyPr/>
          <a:lstStyle/>
          <a:p>
            <a:pPr indent="0" algn="ctr">
              <a:lnSpc>
                <a:spcPct val="20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一</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整体与隔离思维</a:t>
            </a:r>
            <a:endParaRPr lang="zh-CN" altLang="zh-CN" sz="1050" kern="100" dirty="0">
              <a:latin typeface="宋体"/>
              <a:cs typeface="Courier New"/>
            </a:endParaRPr>
          </a:p>
          <a:p>
            <a:pPr indent="713740" algn="just">
              <a:lnSpc>
                <a:spcPct val="200000"/>
              </a:lnSpc>
              <a:spcAft>
                <a:spcPts val="0"/>
              </a:spcAft>
              <a:tabLst>
                <a:tab pos="5941060" algn="l"/>
              </a:tabLst>
            </a:pPr>
            <a:r>
              <a:rPr lang="zh-CN" altLang="zh-CN" b="1" kern="100" dirty="0">
                <a:latin typeface="Times New Roman"/>
                <a:ea typeface="方正细黑一简体"/>
                <a:cs typeface="Times New Roman"/>
              </a:rPr>
              <a:t>在研究多物体组成的系统问题时，要涉及到整体与隔离的思维方法。若研究外力对系统整体的作用或系统整体的加速度，一般应用整体思维求解；若研究系统内物体之间的相互作用时，一般用隔离思维求解。</a:t>
            </a:r>
            <a:r>
              <a:rPr lang="zh-CN" altLang="zh-CN" b="1" kern="100" dirty="0">
                <a:latin typeface="宋体"/>
                <a:ea typeface="Times New Roman"/>
                <a:cs typeface="Courier New"/>
              </a:rPr>
              <a:t> </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3955519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93735" y="271193"/>
            <a:ext cx="11320476" cy="6110135"/>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1]</a:t>
            </a:r>
            <a:r>
              <a:rPr lang="zh-CN" altLang="zh-CN" b="1" kern="100" dirty="0">
                <a:solidFill>
                  <a:srgbClr val="7030A0"/>
                </a:solidFill>
                <a:latin typeface="Times New Roman"/>
                <a:ea typeface="方正细黑一简体"/>
                <a:cs typeface="Times New Roman"/>
              </a:rPr>
              <a:t>　</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山西运城联考</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在一块固定的倾角为</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的木板上，叠放质量均为</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的一本英语词典和一本汉语词典，图甲中英语词典在上，图乙中汉语词典在上。已知图甲中两本词典一起沿木板匀速下滑，图乙中两本词典一起沿木板匀加速下滑，两本词典的封面材料不同，但同一本词典的上、下两封面材料相同，近似认为滑动摩擦力与最大静摩擦力相等，设英语词典和木板之间的动摩擦因数为</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，汉语词典和木板之间的动摩擦因数为</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，英语词典和汉语词典之间的动摩擦因数为</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，重力加速度大小为</a:t>
            </a:r>
            <a:r>
              <a:rPr lang="en-US" altLang="zh-CN" b="1" i="1" kern="100" dirty="0">
                <a:latin typeface="Times New Roman"/>
                <a:ea typeface="方正细黑一简体"/>
                <a:cs typeface="Courier New"/>
              </a:rPr>
              <a:t>g</a:t>
            </a:r>
            <a:r>
              <a:rPr lang="zh-CN" altLang="zh-CN" b="1" kern="100" dirty="0">
                <a:latin typeface="Times New Roman"/>
                <a:ea typeface="方正细黑一简体"/>
                <a:cs typeface="Times New Roman"/>
              </a:rPr>
              <a:t>，则下列说法正确的是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2863479"/>
            <a:ext cx="10975658" cy="3589857"/>
          </a:xfrm>
        </p:spPr>
        <p:txBody>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一定小于</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3</a:t>
            </a:r>
            <a:r>
              <a:rPr lang="zh-CN" altLang="zh-CN" b="1" kern="100" dirty="0">
                <a:latin typeface="Times New Roman"/>
                <a:ea typeface="方正细黑一简体"/>
                <a:cs typeface="Times New Roman"/>
              </a:rPr>
              <a:t>一定等于</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．图乙中汉语词典受到的摩擦力大小一定是</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1</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．图甲中英语词典受到的摩擦力大小一定是</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3</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endParaRPr lang="zh-CN" altLang="zh-CN" sz="1050" kern="100" dirty="0">
              <a:latin typeface="宋体"/>
              <a:cs typeface="Courier New"/>
            </a:endParaRPr>
          </a:p>
          <a:p>
            <a:endParaRPr lang="zh-CN" altLang="en-US" dirty="0"/>
          </a:p>
        </p:txBody>
      </p:sp>
      <p:pic>
        <p:nvPicPr>
          <p:cNvPr id="1026" name="Picture 2" descr="24WLELXGKFAX7-123.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45259" y="476672"/>
            <a:ext cx="6120680" cy="222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27177"/>
            <a:ext cx="11521280" cy="6542184"/>
          </a:xfrm>
        </p:spPr>
        <p:txBody>
          <a:bodyPr>
            <a:normAutofit lnSpcReduction="10000"/>
          </a:bodyPr>
          <a:lstStyle/>
          <a:p>
            <a:pPr indent="713740" algn="just">
              <a:lnSpc>
                <a:spcPct val="170000"/>
              </a:lnSpc>
              <a:spcAft>
                <a:spcPts val="0"/>
              </a:spcAft>
              <a:tabLst>
                <a:tab pos="5941060" algn="l"/>
              </a:tabLst>
            </a:pPr>
            <a:r>
              <a:rPr lang="en-US" altLang="zh-CN" b="1" kern="100" dirty="0">
                <a:solidFill>
                  <a:srgbClr val="C00000"/>
                </a:solidFill>
                <a:latin typeface="Times New Roman"/>
                <a:ea typeface="方正细黑一简体"/>
                <a:cs typeface="Courier New"/>
              </a:rPr>
              <a:t>[</a:t>
            </a:r>
            <a:r>
              <a:rPr lang="zh-CN" altLang="zh-CN" b="1" kern="100" dirty="0">
                <a:solidFill>
                  <a:srgbClr val="C00000"/>
                </a:solidFill>
                <a:latin typeface="Times New Roman"/>
                <a:ea typeface="方正细黑一简体"/>
                <a:cs typeface="Times New Roman"/>
              </a:rPr>
              <a:t>方法品悟</a:t>
            </a:r>
            <a:r>
              <a:rPr lang="en-US" altLang="zh-CN" b="1" kern="100" dirty="0">
                <a:solidFill>
                  <a:srgbClr val="C00000"/>
                </a:solidFill>
                <a:latin typeface="Times New Roman"/>
                <a:ea typeface="方正细黑一简体"/>
                <a:cs typeface="Courier New"/>
              </a:rPr>
              <a:t>]</a:t>
            </a:r>
            <a:r>
              <a:rPr lang="zh-CN" altLang="zh-CN" b="1" kern="100" dirty="0">
                <a:latin typeface="Times New Roman"/>
                <a:ea typeface="方正细黑一简体"/>
                <a:cs typeface="Times New Roman"/>
              </a:rPr>
              <a:t>　对图甲词典整体进行受力分析，有</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2</a:t>
            </a:r>
            <a:r>
              <a:rPr lang="en-US" altLang="zh-CN" b="1" kern="100" dirty="0">
                <a:latin typeface="Times New Roman"/>
                <a:ea typeface="方正细黑一简体"/>
                <a:cs typeface="Courier New"/>
              </a:rPr>
              <a:t>·2</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，解得</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2</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对图甲中的英语词典单独受力分析，设其受到的静摩擦力为</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，则有</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3</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，即</a:t>
            </a:r>
            <a:r>
              <a:rPr lang="en-US" altLang="zh-CN" b="1" i="1" kern="100" dirty="0">
                <a:latin typeface="Times New Roman"/>
                <a:ea typeface="方正细黑一简体"/>
                <a:cs typeface="Courier New"/>
              </a:rPr>
              <a:t>μ</a:t>
            </a:r>
            <a:r>
              <a:rPr lang="en-US" altLang="zh-CN" b="1" kern="100" baseline="-25000" dirty="0">
                <a:latin typeface="Times New Roman"/>
                <a:ea typeface="方正细黑一简体"/>
                <a:cs typeface="Courier New"/>
              </a:rPr>
              <a:t>3</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错误</a:t>
            </a:r>
            <a:r>
              <a:rPr lang="zh-CN" altLang="zh-CN" b="1" kern="100" dirty="0" smtClean="0">
                <a:latin typeface="Times New Roman"/>
                <a:ea typeface="方正细黑一简体"/>
                <a:cs typeface="Times New Roman"/>
              </a:rPr>
              <a:t>；</a:t>
            </a:r>
          </a:p>
          <a:p>
            <a:pPr indent="713740" algn="just">
              <a:lnSpc>
                <a:spcPct val="170000"/>
              </a:lnSpc>
              <a:spcAft>
                <a:spcPts val="0"/>
              </a:spcAft>
              <a:tabLst>
                <a:tab pos="5941060" algn="l"/>
              </a:tabLst>
            </a:pPr>
            <a:r>
              <a:rPr lang="zh-CN" altLang="zh-CN" b="1" kern="100" dirty="0" smtClean="0">
                <a:latin typeface="Times New Roman"/>
                <a:ea typeface="方正细黑一简体"/>
                <a:cs typeface="Times New Roman"/>
              </a:rPr>
              <a:t>对图乙词典整体进行受力分析，有</a:t>
            </a:r>
            <a:r>
              <a:rPr lang="en-US" altLang="zh-CN" b="1" kern="1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sin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μ</a:t>
            </a:r>
            <a:r>
              <a:rPr lang="en-US" altLang="zh-CN" b="1" kern="100" baseline="-25000" dirty="0" smtClean="0">
                <a:latin typeface="Times New Roman"/>
                <a:ea typeface="方正细黑一简体"/>
                <a:cs typeface="Courier New"/>
              </a:rPr>
              <a:t>1</a:t>
            </a:r>
            <a:r>
              <a:rPr lang="en-US" altLang="zh-CN" b="1" kern="1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cos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ma</a:t>
            </a:r>
            <a:r>
              <a:rPr lang="zh-CN" altLang="zh-CN" b="1" kern="100" dirty="0" smtClean="0">
                <a:latin typeface="Times New Roman"/>
                <a:ea typeface="方正细黑一简体"/>
                <a:cs typeface="Times New Roman"/>
              </a:rPr>
              <a:t>，对图乙的汉语词典单独受力分析，有</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sin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f</a:t>
            </a:r>
            <a:r>
              <a:rPr lang="zh-CN" altLang="zh-CN" b="1" kern="100" baseline="-25000" dirty="0" smtClean="0">
                <a:latin typeface="Times New Roman"/>
                <a:ea typeface="方正细黑一简体"/>
                <a:cs typeface="Times New Roman"/>
              </a:rPr>
              <a:t>汉</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ma</a:t>
            </a:r>
            <a:r>
              <a:rPr lang="zh-CN" altLang="zh-CN" b="1" kern="100" dirty="0" smtClean="0">
                <a:latin typeface="Times New Roman"/>
                <a:ea typeface="方正细黑一简体"/>
                <a:cs typeface="Times New Roman"/>
              </a:rPr>
              <a:t>，联立解得</a:t>
            </a:r>
            <a:r>
              <a:rPr lang="en-US" altLang="zh-CN" b="1" i="1" kern="100" dirty="0" smtClean="0">
                <a:latin typeface="Times New Roman"/>
                <a:ea typeface="方正细黑一简体"/>
                <a:cs typeface="Courier New"/>
              </a:rPr>
              <a:t>f</a:t>
            </a:r>
            <a:r>
              <a:rPr lang="zh-CN" altLang="zh-CN" b="1" kern="100" baseline="-25000" dirty="0" smtClean="0">
                <a:latin typeface="Times New Roman"/>
                <a:ea typeface="方正细黑一简体"/>
                <a:cs typeface="Times New Roman"/>
              </a:rPr>
              <a:t>汉</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μ</a:t>
            </a:r>
            <a:r>
              <a:rPr lang="en-US" altLang="zh-CN" b="1" kern="100" baseline="-25000" dirty="0" smtClean="0">
                <a:latin typeface="Times New Roman"/>
                <a:ea typeface="方正细黑一简体"/>
                <a:cs typeface="Courier New"/>
              </a:rPr>
              <a:t>1</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cos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C</a:t>
            </a:r>
            <a:r>
              <a:rPr lang="zh-CN" altLang="zh-CN" b="1" kern="100" dirty="0" smtClean="0">
                <a:latin typeface="Times New Roman"/>
                <a:ea typeface="方正细黑一简体"/>
                <a:cs typeface="Times New Roman"/>
              </a:rPr>
              <a:t>正确；</a:t>
            </a:r>
            <a:endParaRPr lang="zh-CN" altLang="zh-CN" sz="1050" kern="100" dirty="0" smtClean="0">
              <a:latin typeface="宋体"/>
              <a:cs typeface="Courier New"/>
            </a:endParaRPr>
          </a:p>
          <a:p>
            <a:pPr indent="713740" algn="just">
              <a:lnSpc>
                <a:spcPct val="170000"/>
              </a:lnSpc>
              <a:spcAft>
                <a:spcPts val="0"/>
              </a:spcAft>
              <a:tabLst>
                <a:tab pos="5941060" algn="l"/>
              </a:tabLst>
            </a:pPr>
            <a:r>
              <a:rPr lang="zh-CN" altLang="zh-CN" b="1" kern="100" dirty="0" smtClean="0">
                <a:latin typeface="Times New Roman"/>
                <a:ea typeface="方正细黑一简体"/>
                <a:cs typeface="Times New Roman"/>
              </a:rPr>
              <a:t>根据</a:t>
            </a:r>
            <a:r>
              <a:rPr lang="en-US" altLang="zh-CN" b="1" kern="100" dirty="0" smtClean="0">
                <a:latin typeface="Times New Roman"/>
                <a:ea typeface="方正细黑一简体"/>
                <a:cs typeface="Courier New"/>
              </a:rPr>
              <a:t>A</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B</a:t>
            </a:r>
            <a:r>
              <a:rPr lang="zh-CN" altLang="zh-CN" b="1" kern="100" dirty="0" smtClean="0">
                <a:latin typeface="Times New Roman"/>
                <a:ea typeface="方正细黑一简体"/>
                <a:cs typeface="Times New Roman"/>
              </a:rPr>
              <a:t>项的分析，可知</a:t>
            </a:r>
            <a:r>
              <a:rPr lang="en-US" altLang="zh-CN" b="1" kern="1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sin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μ</a:t>
            </a:r>
            <a:r>
              <a:rPr lang="en-US" altLang="zh-CN" b="1" kern="100" baseline="-25000" dirty="0" smtClean="0">
                <a:latin typeface="Times New Roman"/>
                <a:ea typeface="方正细黑一简体"/>
                <a:cs typeface="Courier New"/>
              </a:rPr>
              <a:t>2</a:t>
            </a:r>
            <a:r>
              <a:rPr lang="en-US" altLang="zh-CN" b="1" kern="1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cos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f</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sin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，故有</a:t>
            </a:r>
            <a:r>
              <a:rPr lang="en-US" altLang="zh-CN" b="1" i="1" kern="100" dirty="0" smtClean="0">
                <a:latin typeface="Times New Roman"/>
                <a:ea typeface="方正细黑一简体"/>
                <a:cs typeface="Courier New"/>
              </a:rPr>
              <a:t>f</a:t>
            </a:r>
            <a:r>
              <a:rPr lang="zh-CN" altLang="zh-CN" b="1" kern="100" dirty="0" smtClean="0">
                <a:latin typeface="Times New Roman"/>
                <a:ea typeface="方正细黑一简体"/>
                <a:cs typeface="Times New Roman"/>
              </a:rPr>
              <a:t>＝</a:t>
            </a:r>
            <a:r>
              <a:rPr lang="en-US" altLang="zh-CN" b="1" i="1" kern="100" dirty="0" smtClean="0">
                <a:latin typeface="Times New Roman"/>
                <a:ea typeface="方正细黑一简体"/>
                <a:cs typeface="Courier New"/>
              </a:rPr>
              <a:t>μ</a:t>
            </a:r>
            <a:r>
              <a:rPr lang="en-US" altLang="zh-CN" b="1" kern="100" baseline="-25000" dirty="0" smtClean="0">
                <a:latin typeface="Times New Roman"/>
                <a:ea typeface="方正细黑一简体"/>
                <a:cs typeface="Courier New"/>
              </a:rPr>
              <a:t>2</a:t>
            </a:r>
            <a:r>
              <a:rPr lang="en-US" altLang="zh-CN" b="1" i="1" kern="100" dirty="0" smtClean="0">
                <a:latin typeface="Times New Roman"/>
                <a:ea typeface="方正细黑一简体"/>
                <a:cs typeface="Courier New"/>
              </a:rPr>
              <a:t>mg</a:t>
            </a:r>
            <a:r>
              <a:rPr lang="en-US" altLang="zh-CN" b="1" kern="100" dirty="0" smtClean="0">
                <a:latin typeface="Times New Roman"/>
                <a:ea typeface="方正细黑一简体"/>
                <a:cs typeface="Courier New"/>
              </a:rPr>
              <a:t>cos </a:t>
            </a:r>
            <a:r>
              <a:rPr lang="en-US" altLang="zh-CN" b="1" i="1" kern="100" dirty="0" smtClean="0">
                <a:latin typeface="Times New Roman"/>
                <a:ea typeface="方正细黑一简体"/>
                <a:cs typeface="Courier New"/>
              </a:rPr>
              <a:t>θ</a:t>
            </a:r>
            <a:r>
              <a:rPr lang="zh-CN" altLang="zh-CN" b="1" kern="100" dirty="0" smtClean="0">
                <a:latin typeface="Times New Roman"/>
                <a:ea typeface="方正细黑一简体"/>
                <a:cs typeface="Times New Roman"/>
              </a:rPr>
              <a:t>，</a:t>
            </a:r>
            <a:r>
              <a:rPr lang="en-US" altLang="zh-CN" b="1" kern="100" dirty="0" smtClean="0">
                <a:latin typeface="Times New Roman"/>
                <a:ea typeface="方正细黑一简体"/>
                <a:cs typeface="Courier New"/>
              </a:rPr>
              <a:t>D</a:t>
            </a:r>
            <a:r>
              <a:rPr lang="zh-CN" altLang="zh-CN" b="1" kern="100" dirty="0" smtClean="0">
                <a:latin typeface="Times New Roman"/>
                <a:ea typeface="方正细黑一简体"/>
                <a:cs typeface="Times New Roman"/>
              </a:rPr>
              <a:t>错误。故本题选</a:t>
            </a:r>
            <a:r>
              <a:rPr lang="en-US" altLang="zh-CN" b="1" kern="100" dirty="0" smtClean="0">
                <a:latin typeface="Times New Roman"/>
                <a:ea typeface="方正细黑一简体"/>
                <a:cs typeface="Courier New"/>
              </a:rPr>
              <a:t>C</a:t>
            </a:r>
            <a:r>
              <a:rPr lang="zh-CN" altLang="zh-CN" b="1" kern="100" dirty="0" smtClean="0">
                <a:latin typeface="Times New Roman"/>
                <a:ea typeface="方正细黑一简体"/>
                <a:cs typeface="Times New Roman"/>
              </a:rPr>
              <a:t>。</a:t>
            </a:r>
            <a:endParaRPr lang="zh-CN" altLang="en-US" dirty="0"/>
          </a:p>
        </p:txBody>
      </p:sp>
    </p:spTree>
    <p:extLst>
      <p:ext uri="{BB962C8B-B14F-4D97-AF65-F5344CB8AC3E}">
        <p14:creationId xmlns:p14="http://schemas.microsoft.com/office/powerpoint/2010/main" val="23771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arn(inVertical)">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548680"/>
            <a:ext cx="11104452" cy="5606080"/>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应用体验</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用外力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通过如图所示的装置把一个</a:t>
            </a:r>
            <a:r>
              <a:rPr lang="zh-CN" altLang="zh-CN" b="1" kern="100" dirty="0" smtClean="0">
                <a:latin typeface="Times New Roman"/>
                <a:ea typeface="方正细黑一简体"/>
                <a:cs typeface="Times New Roman"/>
              </a:rPr>
              <a:t>质</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量</a:t>
            </a:r>
            <a:r>
              <a:rPr lang="zh-CN" altLang="zh-CN" b="1" kern="100" dirty="0">
                <a:latin typeface="Times New Roman"/>
                <a:ea typeface="方正细黑一简体"/>
                <a:cs typeface="Times New Roman"/>
              </a:rPr>
              <a:t>为</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的小球沿倾角为</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的光滑斜面匀速向上拉动</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已</a:t>
            </a:r>
            <a:r>
              <a:rPr lang="zh-CN" altLang="zh-CN" b="1" kern="100" dirty="0">
                <a:latin typeface="Times New Roman"/>
                <a:ea typeface="方正细黑一简体"/>
                <a:cs typeface="Times New Roman"/>
              </a:rPr>
              <a:t>知在小球匀速运动的过程中，拴在小球上的绳子</a:t>
            </a:r>
            <a:r>
              <a:rPr lang="zh-CN" altLang="zh-CN" b="1" kern="100" dirty="0" smtClean="0">
                <a:latin typeface="Times New Roman"/>
                <a:ea typeface="方正细黑一简体"/>
                <a:cs typeface="Times New Roman"/>
              </a:rPr>
              <a:t>与</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水</a:t>
            </a:r>
            <a:r>
              <a:rPr lang="zh-CN" altLang="zh-CN" b="1" kern="100" dirty="0">
                <a:latin typeface="Times New Roman"/>
                <a:ea typeface="方正细黑一简体"/>
                <a:cs typeface="Times New Roman"/>
              </a:rPr>
              <a:t>平杆之间的夹角从</a:t>
            </a:r>
            <a:r>
              <a:rPr lang="en-US" altLang="zh-CN" b="1" kern="100" dirty="0">
                <a:latin typeface="Times New Roman"/>
                <a:ea typeface="方正细黑一简体"/>
                <a:cs typeface="Courier New"/>
              </a:rPr>
              <a:t>45°</a:t>
            </a:r>
            <a:r>
              <a:rPr lang="zh-CN" altLang="zh-CN" b="1" kern="100" dirty="0">
                <a:latin typeface="Times New Roman"/>
                <a:ea typeface="方正细黑一简体"/>
                <a:cs typeface="Times New Roman"/>
              </a:rPr>
              <a:t>变为</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，斜面体与水平地面之间是粗糙的，并且斜面体一直静止在水平地面上。不计滑轮与绳子之间的摩擦。则在小球匀速运动的过程中，下列说法正确的是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r>
              <a:rPr lang="en-US" altLang="zh-CN" b="1" kern="100" dirty="0" smtClean="0">
                <a:latin typeface="Times New Roman"/>
                <a:ea typeface="方正细黑一简体"/>
                <a:cs typeface="Courier New"/>
              </a:rPr>
              <a:t>)</a:t>
            </a:r>
            <a:endParaRPr lang="zh-CN" altLang="en-US" dirty="0"/>
          </a:p>
        </p:txBody>
      </p:sp>
      <p:pic>
        <p:nvPicPr>
          <p:cNvPr id="2050" name="Picture 2" descr="F:\物理（合版）\24WLELXGKFAX7-12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121923" y="1618255"/>
            <a:ext cx="2511425"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594537" y="559221"/>
            <a:ext cx="10975658" cy="5894115"/>
          </a:xfrm>
        </p:spPr>
        <p:txBody>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．地面对斜面体的静摩擦力始终为零</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．外力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一直在增大</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．某时刻绳子对水平杆上的滑轮的合力等于绳子的拉力</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．绳子移动的速度大于小球沿斜面运动的速度</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BC</a:t>
            </a:r>
            <a:r>
              <a:rPr lang="zh-CN" altLang="zh-CN" b="1" kern="100" dirty="0">
                <a:latin typeface="Times New Roman"/>
                <a:ea typeface="方正细黑一简体"/>
                <a:cs typeface="Times New Roman"/>
              </a:rPr>
              <a:t>　</a:t>
            </a:r>
            <a:endParaRPr lang="en-US" altLang="zh-CN" b="1" kern="100" dirty="0" smtClean="0">
              <a:latin typeface="Times New Roman"/>
              <a:ea typeface="方正细黑一简体"/>
              <a:cs typeface="Times New Roman"/>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以小球为研究对象，利用隔离思维研究外力</a:t>
            </a:r>
            <a:r>
              <a:rPr lang="en-US" altLang="zh-CN" b="1" i="1" kern="100" dirty="0">
                <a:latin typeface="Times New Roman"/>
                <a:ea typeface="方正细黑一简体"/>
                <a:cs typeface="Courier New"/>
              </a:rPr>
              <a:t>F</a:t>
            </a:r>
            <a:r>
              <a:rPr lang="zh-CN" altLang="zh-CN" b="1" kern="100" dirty="0">
                <a:latin typeface="Times New Roman"/>
                <a:ea typeface="方正细黑一简体"/>
                <a:cs typeface="Times New Roman"/>
              </a:rPr>
              <a:t>的变化规律，设连接小球的绳子与水平方向的夹角为</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，对小球</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3740" algn="just">
              <a:lnSpc>
                <a:spcPct val="170000"/>
              </a:lnSpc>
              <a:spcAft>
                <a:spcPts val="0"/>
              </a:spcAft>
              <a:tabLst>
                <a:tab pos="5941060" algn="l"/>
              </a:tabLst>
            </a:pPr>
            <a:endParaRPr lang="zh-CN" altLang="zh-CN" sz="1050" kern="100" dirty="0">
              <a:effectLst/>
              <a:latin typeface="宋体"/>
              <a:cs typeface="Courier New"/>
            </a:endParaRPr>
          </a:p>
        </p:txBody>
      </p:sp>
    </p:spTree>
    <p:extLst>
      <p:ext uri="{BB962C8B-B14F-4D97-AF65-F5344CB8AC3E}">
        <p14:creationId xmlns:p14="http://schemas.microsoft.com/office/powerpoint/2010/main" val="23771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arn(inVertic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arn(inVertical)">
                                      <p:cBhvr>
                                        <p:cTn id="1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412416735"/>
              </p:ext>
            </p:extLst>
          </p:nvPr>
        </p:nvGraphicFramePr>
        <p:xfrm>
          <a:off x="913011" y="1700808"/>
          <a:ext cx="10274300" cy="3538538"/>
        </p:xfrm>
        <a:graphic>
          <a:graphicData uri="http://schemas.openxmlformats.org/presentationml/2006/ole">
            <mc:AlternateContent xmlns:mc="http://schemas.openxmlformats.org/markup-compatibility/2006">
              <mc:Choice xmlns:v="urn:schemas-microsoft-com:vml" Requires="v">
                <p:oleObj spid="_x0000_s4106" name="文档" r:id="rId4" imgW="10367808" imgH="3571255" progId="Word.Document.12">
                  <p:embed/>
                </p:oleObj>
              </mc:Choice>
              <mc:Fallback>
                <p:oleObj name="文档" r:id="rId4" imgW="10367808" imgH="3571255" progId="Word.Document.12">
                  <p:embed/>
                  <p:pic>
                    <p:nvPicPr>
                      <p:cNvPr id="0" name=""/>
                      <p:cNvPicPr/>
                      <p:nvPr/>
                    </p:nvPicPr>
                    <p:blipFill>
                      <a:blip r:embed="rId5"/>
                      <a:stretch>
                        <a:fillRect/>
                      </a:stretch>
                    </p:blipFill>
                    <p:spPr>
                      <a:xfrm>
                        <a:off x="913011" y="1700808"/>
                        <a:ext cx="10274300" cy="3538538"/>
                      </a:xfrm>
                      <a:prstGeom prst="rect">
                        <a:avLst/>
                      </a:prstGeom>
                    </p:spPr>
                  </p:pic>
                </p:oleObj>
              </mc:Fallback>
            </mc:AlternateContent>
          </a:graphicData>
        </a:graphic>
      </p:graphicFrame>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896395029"/>
              </p:ext>
            </p:extLst>
          </p:nvPr>
        </p:nvGraphicFramePr>
        <p:xfrm>
          <a:off x="912813" y="1256059"/>
          <a:ext cx="10367962" cy="4621213"/>
        </p:xfrm>
        <a:graphic>
          <a:graphicData uri="http://schemas.openxmlformats.org/presentationml/2006/ole">
            <mc:AlternateContent xmlns:mc="http://schemas.openxmlformats.org/markup-compatibility/2006">
              <mc:Choice xmlns:v="urn:schemas-microsoft-com:vml" Requires="v">
                <p:oleObj spid="_x0000_s5130" name="文档" r:id="rId4" imgW="10367808" imgH="4621179" progId="Word.Document.12">
                  <p:embed/>
                </p:oleObj>
              </mc:Choice>
              <mc:Fallback>
                <p:oleObj name="文档" r:id="rId4" imgW="10367808" imgH="4621179" progId="Word.Document.12">
                  <p:embed/>
                  <p:pic>
                    <p:nvPicPr>
                      <p:cNvPr id="0" name=""/>
                      <p:cNvPicPr/>
                      <p:nvPr/>
                    </p:nvPicPr>
                    <p:blipFill>
                      <a:blip r:embed="rId5"/>
                      <a:stretch>
                        <a:fillRect/>
                      </a:stretch>
                    </p:blipFill>
                    <p:spPr>
                      <a:xfrm>
                        <a:off x="912813" y="1256059"/>
                        <a:ext cx="10367962" cy="4621213"/>
                      </a:xfrm>
                      <a:prstGeom prst="rect">
                        <a:avLst/>
                      </a:prstGeom>
                    </p:spPr>
                  </p:pic>
                </p:oleObj>
              </mc:Fallback>
            </mc:AlternateContent>
          </a:graphicData>
        </a:graphic>
      </p:graphicFrame>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351309"/>
            <a:ext cx="11377264" cy="4525963"/>
          </a:xfrm>
        </p:spPr>
        <p:txBody>
          <a:bodyPr/>
          <a:lstStyle/>
          <a:p>
            <a:pPr indent="715963" algn="just">
              <a:lnSpc>
                <a:spcPct val="200000"/>
              </a:lnSpc>
              <a:spcAft>
                <a:spcPts val="0"/>
              </a:spcAft>
              <a:tabLst>
                <a:tab pos="5941060" algn="l"/>
              </a:tabLst>
            </a:pPr>
            <a:r>
              <a:rPr lang="zh-CN" altLang="zh-CN" b="1" kern="100" dirty="0">
                <a:latin typeface="Times New Roman"/>
                <a:ea typeface="方正细黑一简体"/>
                <a:cs typeface="Times New Roman"/>
              </a:rPr>
              <a:t>当</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90°</a:t>
            </a:r>
            <a:r>
              <a:rPr lang="zh-CN" altLang="zh-CN" b="1" kern="100" dirty="0">
                <a:latin typeface="Times New Roman"/>
                <a:ea typeface="方正细黑一简体"/>
                <a:cs typeface="Times New Roman"/>
              </a:rPr>
              <a:t>时，滑轮两边绳子的夹角为</a:t>
            </a:r>
            <a:r>
              <a:rPr lang="en-US" altLang="zh-CN" b="1" kern="100" dirty="0">
                <a:latin typeface="Times New Roman"/>
                <a:ea typeface="方正细黑一简体"/>
                <a:cs typeface="Courier New"/>
              </a:rPr>
              <a:t>120°</a:t>
            </a:r>
            <a:r>
              <a:rPr lang="zh-CN" altLang="zh-CN" b="1" kern="100" dirty="0">
                <a:latin typeface="Times New Roman"/>
                <a:ea typeface="方正细黑一简体"/>
                <a:cs typeface="Times New Roman"/>
              </a:rPr>
              <a:t>，由受力分析可知，此时绳子对水平杆上的滑轮的合力等于绳子的拉力，</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715963" algn="just">
              <a:lnSpc>
                <a:spcPct val="200000"/>
              </a:lnSpc>
              <a:spcAft>
                <a:spcPts val="0"/>
              </a:spcAft>
              <a:tabLst>
                <a:tab pos="5941060" algn="l"/>
              </a:tabLst>
            </a:pPr>
            <a:r>
              <a:rPr lang="zh-CN" altLang="zh-CN" b="1" kern="100" dirty="0" smtClean="0">
                <a:latin typeface="Times New Roman"/>
                <a:ea typeface="方正细黑一简体"/>
                <a:cs typeface="Times New Roman"/>
              </a:rPr>
              <a:t>将</a:t>
            </a:r>
            <a:r>
              <a:rPr lang="zh-CN" altLang="zh-CN" b="1" kern="100" dirty="0">
                <a:latin typeface="Times New Roman"/>
                <a:ea typeface="方正细黑一简体"/>
                <a:cs typeface="Times New Roman"/>
              </a:rPr>
              <a:t>小球沿斜面运动的速度</a:t>
            </a:r>
            <a:r>
              <a:rPr lang="en-US" altLang="zh-CN" b="1" i="1" kern="100" dirty="0">
                <a:latin typeface="Times New Roman"/>
                <a:ea typeface="方正细黑一简体"/>
                <a:cs typeface="Courier New"/>
              </a:rPr>
              <a:t>v</a:t>
            </a:r>
            <a:r>
              <a:rPr lang="zh-CN" altLang="zh-CN" b="1" kern="100" dirty="0">
                <a:latin typeface="Times New Roman"/>
                <a:ea typeface="方正细黑一简体"/>
                <a:cs typeface="Times New Roman"/>
              </a:rPr>
              <a:t>分解可知，绳子的速度</a:t>
            </a:r>
            <a:r>
              <a:rPr lang="en-US" altLang="zh-CN" b="1" i="1" kern="100" dirty="0">
                <a:latin typeface="Times New Roman"/>
                <a:ea typeface="方正细黑一简体"/>
                <a:cs typeface="Courier New"/>
              </a:rPr>
              <a:t>v</a:t>
            </a:r>
            <a:r>
              <a:rPr lang="en-US" altLang="zh-CN" b="1" kern="100" baseline="-25000" dirty="0">
                <a:latin typeface="Times New Roman"/>
                <a:ea typeface="方正细黑一简体"/>
                <a:cs typeface="Courier New"/>
              </a:rPr>
              <a:t>1</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v</a:t>
            </a:r>
            <a:r>
              <a:rPr lang="en-US" altLang="zh-CN" b="1" kern="100" dirty="0">
                <a:latin typeface="Times New Roman"/>
                <a:ea typeface="方正细黑一简体"/>
                <a:cs typeface="Courier New"/>
              </a:rPr>
              <a:t>cos(</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30°)</a:t>
            </a:r>
            <a:r>
              <a:rPr lang="zh-CN" altLang="zh-CN" b="1" kern="100" dirty="0">
                <a:latin typeface="Times New Roman"/>
                <a:ea typeface="方正细黑一简体"/>
                <a:cs typeface="Times New Roman"/>
              </a:rPr>
              <a:t>，则绳子移动的速度大小小于小球沿斜面运动的速度大小，</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a:t>
            </a:r>
            <a:endParaRPr lang="zh-CN" altLang="zh-CN" sz="1050" kern="100" dirty="0">
              <a:latin typeface="宋体"/>
              <a:cs typeface="Courier New"/>
            </a:endParaRPr>
          </a:p>
          <a:p>
            <a:pPr indent="715963">
              <a:lnSpc>
                <a:spcPct val="200000"/>
              </a:lnSpc>
            </a:pPr>
            <a:endParaRPr lang="zh-CN" altLang="en-US" dirty="0"/>
          </a:p>
        </p:txBody>
      </p:sp>
    </p:spTree>
    <p:extLst>
      <p:ext uri="{BB962C8B-B14F-4D97-AF65-F5344CB8AC3E}">
        <p14:creationId xmlns:p14="http://schemas.microsoft.com/office/powerpoint/2010/main" val="23771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3960440" y="980728"/>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3"/>
          <p:cNvSpPr>
            <a:spLocks noGrp="1"/>
          </p:cNvSpPr>
          <p:nvPr>
            <p:ph idx="1"/>
          </p:nvPr>
        </p:nvSpPr>
        <p:spPr>
          <a:xfrm>
            <a:off x="336947" y="908720"/>
            <a:ext cx="11233248" cy="5102025"/>
          </a:xfrm>
        </p:spPr>
        <p:txBody>
          <a:bodyPr/>
          <a:lstStyle/>
          <a:p>
            <a:pPr indent="0" algn="ctr">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二</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类比与等效思维</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类比与等效思维是指从事物间的类比或效果等同出发，在解决问题的过程中，对研究对象、过程、结构等进行灵活变换处理的一种思维方法。类比与等效思维的应用过程中要注意把陌生问题通过类比与等效，转化为熟悉的物理问题或物理模型，清晰地把握问题的实质，方便找到解决问题的途径。</a:t>
            </a:r>
            <a:r>
              <a:rPr lang="en-US" altLang="zh-CN" b="1" kern="100" dirty="0">
                <a:latin typeface="Times New Roman"/>
                <a:ea typeface="方正细黑一简体"/>
                <a:cs typeface="Courier New"/>
              </a:rPr>
              <a:t> </a:t>
            </a:r>
            <a:endParaRPr lang="zh-CN" altLang="zh-CN" sz="1050" kern="100" dirty="0">
              <a:effectLst/>
              <a:latin typeface="宋体"/>
              <a:cs typeface="Courier New"/>
            </a:endParaRPr>
          </a:p>
        </p:txBody>
      </p:sp>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116632"/>
            <a:ext cx="11392484" cy="6398168"/>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2]</a:t>
            </a:r>
            <a:r>
              <a:rPr lang="zh-CN" altLang="zh-CN" b="1" kern="100" dirty="0">
                <a:latin typeface="Times New Roman"/>
                <a:ea typeface="方正细黑一简体"/>
                <a:cs typeface="Times New Roman"/>
              </a:rPr>
              <a:t>　如图所示，间距为</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的两根平行金属导轨固定在水平桌面上，每根导轨单位长度的电阻为</a:t>
            </a:r>
            <a:r>
              <a:rPr lang="en-US" altLang="zh-CN" b="1" i="1" kern="100" dirty="0">
                <a:latin typeface="Times New Roman"/>
                <a:ea typeface="方正细黑一简体"/>
                <a:cs typeface="Courier New"/>
              </a:rPr>
              <a:t>r</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，导轨的端点</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间用电阻不计的导线相连，垂直导轨平面的匀强磁场的磁感应强度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随时间</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均匀变化</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kt</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，一电阻也不计的金属杆可在导轨上无摩擦滑动且在滑动过程中始终保持与导轨垂直，在</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时刻，金属杆紧靠在</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端，在外力作用下，杆由静止开始向右做匀加速直线运动，则</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时刻金属杆所受安培力为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3074" name="Picture 2" descr="F:\物理（合版）\24WLELXGKFAX7-125.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369395" y="4581128"/>
            <a:ext cx="2808312" cy="203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523054797"/>
              </p:ext>
            </p:extLst>
          </p:nvPr>
        </p:nvGraphicFramePr>
        <p:xfrm>
          <a:off x="770185" y="332656"/>
          <a:ext cx="10367962" cy="2395537"/>
        </p:xfrm>
        <a:graphic>
          <a:graphicData uri="http://schemas.openxmlformats.org/presentationml/2006/ole">
            <mc:AlternateContent xmlns:mc="http://schemas.openxmlformats.org/markup-compatibility/2006">
              <mc:Choice xmlns:v="urn:schemas-microsoft-com:vml" Requires="v">
                <p:oleObj spid="_x0000_s11280" name="文档" r:id="rId4" imgW="10367808" imgH="2395714" progId="Word.Document.12">
                  <p:embed/>
                </p:oleObj>
              </mc:Choice>
              <mc:Fallback>
                <p:oleObj name="文档" r:id="rId4" imgW="10367808" imgH="2395714" progId="Word.Document.12">
                  <p:embed/>
                  <p:pic>
                    <p:nvPicPr>
                      <p:cNvPr id="0" name=""/>
                      <p:cNvPicPr/>
                      <p:nvPr/>
                    </p:nvPicPr>
                    <p:blipFill>
                      <a:blip r:embed="rId5"/>
                      <a:stretch>
                        <a:fillRect/>
                      </a:stretch>
                    </p:blipFill>
                    <p:spPr>
                      <a:xfrm>
                        <a:off x="770185" y="332656"/>
                        <a:ext cx="10367962" cy="2395537"/>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154892766"/>
              </p:ext>
            </p:extLst>
          </p:nvPr>
        </p:nvGraphicFramePr>
        <p:xfrm>
          <a:off x="698500" y="2708920"/>
          <a:ext cx="10785475" cy="3824287"/>
        </p:xfrm>
        <a:graphic>
          <a:graphicData uri="http://schemas.openxmlformats.org/presentationml/2006/ole">
            <mc:AlternateContent xmlns:mc="http://schemas.openxmlformats.org/markup-compatibility/2006">
              <mc:Choice xmlns:v="urn:schemas-microsoft-com:vml" Requires="v">
                <p:oleObj spid="_x0000_s11281" name="文档" r:id="rId7" imgW="11014177" imgH="3899154" progId="Word.Document.12">
                  <p:embed/>
                </p:oleObj>
              </mc:Choice>
              <mc:Fallback>
                <p:oleObj name="文档" r:id="rId7" imgW="11014177" imgH="3899154" progId="Word.Document.12">
                  <p:embed/>
                  <p:pic>
                    <p:nvPicPr>
                      <p:cNvPr id="0" name=""/>
                      <p:cNvPicPr/>
                      <p:nvPr/>
                    </p:nvPicPr>
                    <p:blipFill>
                      <a:blip r:embed="rId8"/>
                      <a:stretch>
                        <a:fillRect/>
                      </a:stretch>
                    </p:blipFill>
                    <p:spPr>
                      <a:xfrm>
                        <a:off x="698500" y="2708920"/>
                        <a:ext cx="10785475" cy="3824287"/>
                      </a:xfrm>
                      <a:prstGeom prst="rect">
                        <a:avLst/>
                      </a:prstGeom>
                    </p:spPr>
                  </p:pic>
                </p:oleObj>
              </mc:Fallback>
            </mc:AlternateContent>
          </a:graphicData>
        </a:graphic>
      </p:graphicFrame>
    </p:spTree>
    <p:extLst>
      <p:ext uri="{BB962C8B-B14F-4D97-AF65-F5344CB8AC3E}">
        <p14:creationId xmlns:p14="http://schemas.microsoft.com/office/powerpoint/2010/main" val="23771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1591225586"/>
              </p:ext>
            </p:extLst>
          </p:nvPr>
        </p:nvGraphicFramePr>
        <p:xfrm>
          <a:off x="912813" y="1797471"/>
          <a:ext cx="10367962" cy="3287713"/>
        </p:xfrm>
        <a:graphic>
          <a:graphicData uri="http://schemas.openxmlformats.org/presentationml/2006/ole">
            <mc:AlternateContent xmlns:mc="http://schemas.openxmlformats.org/markup-compatibility/2006">
              <mc:Choice xmlns:v="urn:schemas-microsoft-com:vml" Requires="v">
                <p:oleObj spid="_x0000_s12297" name="文档" r:id="rId4" imgW="10367808" imgH="3287987" progId="Word.Document.12">
                  <p:embed/>
                </p:oleObj>
              </mc:Choice>
              <mc:Fallback>
                <p:oleObj name="文档" r:id="rId4" imgW="10367808" imgH="3287987" progId="Word.Document.12">
                  <p:embed/>
                  <p:pic>
                    <p:nvPicPr>
                      <p:cNvPr id="0" name=""/>
                      <p:cNvPicPr/>
                      <p:nvPr/>
                    </p:nvPicPr>
                    <p:blipFill>
                      <a:blip r:embed="rId5"/>
                      <a:stretch>
                        <a:fillRect/>
                      </a:stretch>
                    </p:blipFill>
                    <p:spPr>
                      <a:xfrm>
                        <a:off x="912813" y="1797471"/>
                        <a:ext cx="10367962" cy="3287713"/>
                      </a:xfrm>
                      <a:prstGeom prst="rect">
                        <a:avLst/>
                      </a:prstGeom>
                    </p:spPr>
                  </p:pic>
                </p:oleObj>
              </mc:Fallback>
            </mc:AlternateContent>
          </a:graphicData>
        </a:graphic>
      </p:graphicFrame>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80963" y="116632"/>
            <a:ext cx="11248468" cy="6514799"/>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应用体验</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小明在观察如图所示的沙子堆积时，发现沙</a:t>
            </a:r>
            <a:r>
              <a:rPr lang="zh-CN" altLang="zh-CN" b="1" kern="100" dirty="0" smtClean="0">
                <a:latin typeface="Times New Roman"/>
                <a:ea typeface="方正细黑一简体"/>
                <a:cs typeface="Times New Roman"/>
              </a:rPr>
              <a:t>子</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会</a:t>
            </a:r>
            <a:r>
              <a:rPr lang="zh-CN" altLang="zh-CN" b="1" kern="100" dirty="0">
                <a:latin typeface="Times New Roman"/>
                <a:ea typeface="方正细黑一简体"/>
                <a:cs typeface="Times New Roman"/>
              </a:rPr>
              <a:t>自然堆积成圆锥体，且在不断堆积过程中，材</a:t>
            </a:r>
            <a:r>
              <a:rPr lang="zh-CN" altLang="zh-CN" b="1" kern="100" dirty="0" smtClean="0">
                <a:latin typeface="Times New Roman"/>
                <a:ea typeface="方正细黑一简体"/>
                <a:cs typeface="Times New Roman"/>
              </a:rPr>
              <a:t>料</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相</a:t>
            </a:r>
            <a:r>
              <a:rPr lang="zh-CN" altLang="zh-CN" b="1" kern="100" dirty="0">
                <a:latin typeface="Times New Roman"/>
                <a:ea typeface="方正细黑一简体"/>
                <a:cs typeface="Times New Roman"/>
              </a:rPr>
              <a:t>同的沙子自然堆积成的圆锥体的最大底角都是相同的。小明测出这堆沙子的底部周长为</a:t>
            </a:r>
            <a:r>
              <a:rPr lang="en-US" altLang="zh-CN" b="1" kern="100" dirty="0">
                <a:latin typeface="Times New Roman"/>
                <a:ea typeface="方正细黑一简体"/>
                <a:cs typeface="Courier New"/>
              </a:rPr>
              <a:t>31.4 m</a:t>
            </a:r>
            <a:r>
              <a:rPr lang="zh-CN" altLang="zh-CN" b="1" kern="100" dirty="0">
                <a:latin typeface="Times New Roman"/>
                <a:ea typeface="方正细黑一简体"/>
                <a:cs typeface="Times New Roman"/>
              </a:rPr>
              <a:t>，利用物理知识测得沙子之间的动摩擦因数为</a:t>
            </a:r>
            <a:r>
              <a:rPr lang="en-US" altLang="zh-CN" b="1" kern="100" dirty="0">
                <a:latin typeface="Times New Roman"/>
                <a:ea typeface="方正细黑一简体"/>
                <a:cs typeface="Courier New"/>
              </a:rPr>
              <a:t>0.5</a:t>
            </a:r>
            <a:r>
              <a:rPr lang="zh-CN" altLang="zh-CN" b="1" kern="100" dirty="0">
                <a:latin typeface="Times New Roman"/>
                <a:ea typeface="方正细黑一简体"/>
                <a:cs typeface="Times New Roman"/>
              </a:rPr>
              <a:t>，估算出这堆沙的体积最接近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60 m</a:t>
            </a:r>
            <a:r>
              <a:rPr lang="en-US" altLang="zh-CN" b="1" kern="100" baseline="30000" dirty="0">
                <a:latin typeface="Times New Roman"/>
                <a:ea typeface="方正细黑一简体"/>
                <a:cs typeface="Courier New"/>
              </a:rPr>
              <a:t>3</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200 m</a:t>
            </a:r>
            <a:r>
              <a:rPr lang="en-US" altLang="zh-CN" b="1" kern="100" baseline="30000" dirty="0">
                <a:latin typeface="Times New Roman"/>
                <a:ea typeface="方正细黑一简体"/>
                <a:cs typeface="Courier New"/>
              </a:rPr>
              <a:t>3</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250 m</a:t>
            </a:r>
            <a:r>
              <a:rPr lang="en-US" altLang="zh-CN" b="1" kern="100" baseline="30000" dirty="0">
                <a:latin typeface="Times New Roman"/>
                <a:ea typeface="方正细黑一简体"/>
                <a:cs typeface="Courier New"/>
              </a:rPr>
              <a:t>3</a:t>
            </a:r>
            <a:r>
              <a:rPr lang="en-US" altLang="zh-CN" b="1" kern="100" dirty="0">
                <a:latin typeface="Times New Roman"/>
                <a:ea typeface="方正细黑一简体"/>
                <a:cs typeface="Courier New"/>
              </a:rPr>
              <a:t> 	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500 m</a:t>
            </a:r>
            <a:r>
              <a:rPr lang="en-US" altLang="zh-CN" b="1" kern="100" baseline="30000" dirty="0">
                <a:latin typeface="Times New Roman"/>
                <a:ea typeface="方正细黑一简体"/>
                <a:cs typeface="Courier New"/>
              </a:rPr>
              <a:t>3</a:t>
            </a:r>
            <a:endParaRPr lang="zh-CN" altLang="zh-CN" sz="1050" kern="100" dirty="0">
              <a:effectLst/>
              <a:latin typeface="宋体"/>
              <a:cs typeface="Courier New"/>
            </a:endParaRPr>
          </a:p>
        </p:txBody>
      </p:sp>
      <p:pic>
        <p:nvPicPr>
          <p:cNvPr id="6146" name="Picture 2" descr="F:\物理（合版）\24WLELXGKFAX7-12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850588" y="1124744"/>
            <a:ext cx="2734827" cy="158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199185"/>
            <a:ext cx="10975658" cy="6398168"/>
          </a:xfrm>
        </p:spPr>
        <p:txBody>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20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随着沙子不断堆积，达到某一高度后</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沙</a:t>
            </a:r>
            <a:r>
              <a:rPr lang="zh-CN" altLang="zh-CN" b="1" kern="100" dirty="0">
                <a:latin typeface="Times New Roman"/>
                <a:ea typeface="方正细黑一简体"/>
                <a:cs typeface="Times New Roman"/>
              </a:rPr>
              <a:t>子就会沿着斜面下滑，通过类比可以建构出</a:t>
            </a:r>
            <a:r>
              <a:rPr lang="zh-CN" altLang="zh-CN" b="1" kern="100" dirty="0" smtClean="0">
                <a:latin typeface="Times New Roman"/>
                <a:ea typeface="方正细黑一简体"/>
                <a:cs typeface="Times New Roman"/>
              </a:rPr>
              <a:t>如</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图</a:t>
            </a:r>
            <a:r>
              <a:rPr lang="zh-CN" altLang="zh-CN" b="1" kern="100" dirty="0">
                <a:latin typeface="Times New Roman"/>
                <a:ea typeface="方正细黑一简体"/>
                <a:cs typeface="Times New Roman"/>
              </a:rPr>
              <a:t>所示的标准圆锥体模型，设圆锥高度为</a:t>
            </a:r>
            <a:r>
              <a:rPr lang="en-US" altLang="zh-CN" b="1" i="1" kern="100" dirty="0">
                <a:latin typeface="Times New Roman"/>
                <a:ea typeface="方正细黑一简体"/>
                <a:cs typeface="Courier New"/>
              </a:rPr>
              <a:t>h</a:t>
            </a:r>
            <a:r>
              <a:rPr lang="zh-CN" altLang="zh-CN" b="1" kern="100" dirty="0">
                <a:latin typeface="Times New Roman"/>
                <a:ea typeface="方正细黑一简体"/>
                <a:cs typeface="Times New Roman"/>
              </a:rPr>
              <a:t>，底面圆半径为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，最大底角为</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，沙子之间的动摩擦因数为</a:t>
            </a:r>
            <a:r>
              <a:rPr lang="en-US" altLang="zh-CN" b="1" i="1" kern="100" dirty="0">
                <a:latin typeface="Times New Roman"/>
                <a:ea typeface="方正细黑一简体"/>
                <a:cs typeface="Courier New"/>
              </a:rPr>
              <a:t>μ</a:t>
            </a:r>
            <a:r>
              <a:rPr lang="zh-CN" altLang="zh-CN" b="1" kern="100" dirty="0">
                <a:latin typeface="Times New Roman"/>
                <a:ea typeface="方正细黑一简体"/>
                <a:cs typeface="Times New Roman"/>
              </a:rPr>
              <a:t>，某粒沙子的质量为</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，则沙子自然下滑时相当于斜面上物体匀速下滑，此时沙子受到的重力沿斜面的分力正好等于滑动摩擦力，即</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smtClean="0">
                <a:latin typeface="Times New Roman"/>
                <a:ea typeface="方正细黑一简体"/>
                <a:cs typeface="Times New Roman"/>
              </a:rPr>
              <a:t>，</a:t>
            </a:r>
            <a:endParaRPr lang="zh-CN" altLang="en-US" dirty="0"/>
          </a:p>
        </p:txBody>
      </p:sp>
      <p:pic>
        <p:nvPicPr>
          <p:cNvPr id="7170" name="Picture 2" descr="F:\物理（合版）\24WLELXGKFAX7-12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545859" y="1484784"/>
            <a:ext cx="2880320" cy="118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1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arn(inVertical)">
                                      <p:cBhvr>
                                        <p:cTn id="10" dur="500"/>
                                        <p:tgtEl>
                                          <p:spTgt spid="4">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7170"/>
                                        </p:tgtEl>
                                        <p:attrNameLst>
                                          <p:attrName>style.visibility</p:attrName>
                                        </p:attrNameLst>
                                      </p:cBhvr>
                                      <p:to>
                                        <p:strVal val="visible"/>
                                      </p:to>
                                    </p:set>
                                    <p:animEffect transition="in" filter="barn(inVertical)">
                                      <p:cBhvr>
                                        <p:cTn id="16"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391611364"/>
              </p:ext>
            </p:extLst>
          </p:nvPr>
        </p:nvGraphicFramePr>
        <p:xfrm>
          <a:off x="913011" y="1556792"/>
          <a:ext cx="10367962" cy="3875087"/>
        </p:xfrm>
        <a:graphic>
          <a:graphicData uri="http://schemas.openxmlformats.org/presentationml/2006/ole">
            <mc:AlternateContent xmlns:mc="http://schemas.openxmlformats.org/markup-compatibility/2006">
              <mc:Choice xmlns:v="urn:schemas-microsoft-com:vml" Requires="v">
                <p:oleObj spid="_x0000_s13321" name="文档" r:id="rId4" imgW="10367808" imgH="3875038" progId="Word.Document.12">
                  <p:embed/>
                </p:oleObj>
              </mc:Choice>
              <mc:Fallback>
                <p:oleObj name="文档" r:id="rId4" imgW="10367808" imgH="3875038" progId="Word.Document.12">
                  <p:embed/>
                  <p:pic>
                    <p:nvPicPr>
                      <p:cNvPr id="0" name=""/>
                      <p:cNvPicPr/>
                      <p:nvPr/>
                    </p:nvPicPr>
                    <p:blipFill>
                      <a:blip r:embed="rId5"/>
                      <a:stretch>
                        <a:fillRect/>
                      </a:stretch>
                    </p:blipFill>
                    <p:spPr>
                      <a:xfrm>
                        <a:off x="913011" y="1556792"/>
                        <a:ext cx="10367962" cy="3875087"/>
                      </a:xfrm>
                      <a:prstGeom prst="rect">
                        <a:avLst/>
                      </a:prstGeom>
                    </p:spPr>
                  </p:pic>
                </p:oleObj>
              </mc:Fallback>
            </mc:AlternateContent>
          </a:graphicData>
        </a:graphic>
      </p:graphicFrame>
    </p:spTree>
    <p:extLst>
      <p:ext uri="{BB962C8B-B14F-4D97-AF65-F5344CB8AC3E}">
        <p14:creationId xmlns:p14="http://schemas.microsoft.com/office/powerpoint/2010/main" val="2377181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4032448" y="836712"/>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609759" y="703241"/>
            <a:ext cx="10975658" cy="5390055"/>
          </a:xfrm>
        </p:spPr>
        <p:txBody>
          <a:bodyPr>
            <a:normAutofit/>
          </a:bodyPr>
          <a:lstStyle/>
          <a:p>
            <a:pPr indent="0" algn="ctr">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三</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临界与极限思维</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临界与极限思维是把某个物理量推向特殊值或极限，从而作出科学的推理分析，给出判断或导出结论的思维方法。该类思维方法适用于题中所涉及的物理量随条件单调变化的情形。若将题中某些物理量的数值推向某一特殊值或者极大、极小值时，使问题中的隐含条件暴露出来，陌生结果变成熟悉的结论，问题化难为易，化繁为简，收到事半功倍的效果。</a:t>
            </a:r>
            <a:r>
              <a:rPr lang="en-US" altLang="zh-CN" b="1" kern="100" dirty="0">
                <a:latin typeface="Times New Roman"/>
                <a:ea typeface="方正细黑一简体"/>
                <a:cs typeface="Courier New"/>
              </a:rPr>
              <a:t> </a:t>
            </a:r>
            <a:endParaRPr lang="zh-CN" altLang="zh-CN" sz="1050" kern="100" dirty="0">
              <a:effectLst/>
              <a:latin typeface="宋体"/>
              <a:cs typeface="Courier New"/>
            </a:endParaRPr>
          </a:p>
        </p:txBody>
      </p:sp>
    </p:spTree>
    <p:extLst>
      <p:ext uri="{BB962C8B-B14F-4D97-AF65-F5344CB8AC3E}">
        <p14:creationId xmlns:p14="http://schemas.microsoft.com/office/powerpoint/2010/main" val="33941521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65743" y="127173"/>
            <a:ext cx="11320476" cy="4525963"/>
          </a:xfrm>
        </p:spPr>
        <p:txBody>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3]</a:t>
            </a:r>
            <a:r>
              <a:rPr lang="zh-CN" altLang="zh-CN" b="1" kern="100" dirty="0">
                <a:latin typeface="Times New Roman"/>
                <a:ea typeface="方正细黑一简体"/>
                <a:cs typeface="Times New Roman"/>
              </a:rPr>
              <a:t>　如图所示，一半径为</a:t>
            </a:r>
            <a:r>
              <a:rPr lang="en-US" altLang="zh-CN" b="1" i="1" kern="100" dirty="0">
                <a:latin typeface="Times New Roman"/>
                <a:ea typeface="方正细黑一简体"/>
                <a:cs typeface="Courier New"/>
              </a:rPr>
              <a:t>R</a:t>
            </a:r>
            <a:r>
              <a:rPr lang="zh-CN" altLang="zh-CN" b="1" kern="100" dirty="0">
                <a:latin typeface="Times New Roman"/>
                <a:ea typeface="方正细黑一简体"/>
                <a:cs typeface="Times New Roman"/>
              </a:rPr>
              <a:t>的绝缘环上，均</a:t>
            </a:r>
            <a:r>
              <a:rPr lang="zh-CN" altLang="zh-CN" b="1" kern="100" dirty="0" smtClean="0">
                <a:latin typeface="Times New Roman"/>
                <a:ea typeface="方正细黑一简体"/>
                <a:cs typeface="Times New Roman"/>
              </a:rPr>
              <a:t>匀</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地</a:t>
            </a:r>
            <a:r>
              <a:rPr lang="zh-CN" altLang="zh-CN" b="1" kern="100" dirty="0">
                <a:latin typeface="Times New Roman"/>
                <a:ea typeface="方正细黑一简体"/>
                <a:cs typeface="Times New Roman"/>
              </a:rPr>
              <a:t>分布着带电荷量为</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的电荷，在垂直于圆环平面</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对</a:t>
            </a:r>
            <a:r>
              <a:rPr lang="zh-CN" altLang="zh-CN" b="1" kern="100" dirty="0">
                <a:latin typeface="Times New Roman"/>
                <a:ea typeface="方正细黑一简体"/>
                <a:cs typeface="Times New Roman"/>
              </a:rPr>
              <a:t>称轴上有一点</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，它与环心</a:t>
            </a:r>
            <a:r>
              <a:rPr lang="en-US" altLang="zh-CN" b="1" i="1" kern="100" dirty="0">
                <a:latin typeface="Times New Roman"/>
                <a:ea typeface="方正细黑一简体"/>
                <a:cs typeface="Courier New"/>
              </a:rPr>
              <a:t>O</a:t>
            </a:r>
            <a:r>
              <a:rPr lang="zh-CN" altLang="zh-CN" b="1" kern="100" dirty="0">
                <a:latin typeface="Times New Roman"/>
                <a:ea typeface="方正细黑一简体"/>
                <a:cs typeface="Times New Roman"/>
              </a:rPr>
              <a:t>的距离</a:t>
            </a:r>
            <a:r>
              <a:rPr lang="en-US" altLang="zh-CN" b="1" i="1" kern="100" dirty="0">
                <a:latin typeface="Times New Roman"/>
                <a:ea typeface="方正细黑一简体"/>
                <a:cs typeface="Courier New"/>
              </a:rPr>
              <a:t>OP</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，静</a:t>
            </a:r>
            <a:r>
              <a:rPr lang="zh-CN" altLang="zh-CN" b="1" kern="100" dirty="0" smtClean="0">
                <a:latin typeface="Times New Roman"/>
                <a:ea typeface="方正细黑一简体"/>
                <a:cs typeface="Times New Roman"/>
              </a:rPr>
              <a:t>电</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力</a:t>
            </a:r>
            <a:r>
              <a:rPr lang="zh-CN" altLang="zh-CN" b="1" kern="100" dirty="0">
                <a:latin typeface="Times New Roman"/>
                <a:ea typeface="方正细黑一简体"/>
                <a:cs typeface="Times New Roman"/>
              </a:rPr>
              <a:t>常量为</a:t>
            </a:r>
            <a:r>
              <a:rPr lang="en-US" altLang="zh-CN" b="1" i="1" kern="100" dirty="0">
                <a:latin typeface="Times New Roman"/>
                <a:ea typeface="方正细黑一简体"/>
                <a:cs typeface="Courier New"/>
              </a:rPr>
              <a:t>k</a:t>
            </a:r>
            <a:r>
              <a:rPr lang="zh-CN" altLang="zh-CN" b="1" kern="100" dirty="0">
                <a:latin typeface="Times New Roman"/>
                <a:ea typeface="方正细黑一简体"/>
                <a:cs typeface="Times New Roman"/>
              </a:rPr>
              <a:t>。关于</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点的场强</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，下列四个表达式中有一个是正确的，请你根据所学的物理知识，通过一定的分析，判断正确的表达式是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effectLst/>
              <a:latin typeface="宋体"/>
              <a:cs typeface="Courier New"/>
            </a:endParaRPr>
          </a:p>
        </p:txBody>
      </p:sp>
      <p:pic>
        <p:nvPicPr>
          <p:cNvPr id="8194" name="Picture 2" descr="F:\物理（合版）\24WLELXGKFAX7-127.T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761883" y="373345"/>
            <a:ext cx="2880320" cy="23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对象 4"/>
          <p:cNvGraphicFramePr>
            <a:graphicFrameLocks noChangeAspect="1"/>
          </p:cNvGraphicFramePr>
          <p:nvPr>
            <p:extLst>
              <p:ext uri="{D42A27DB-BD31-4B8C-83A1-F6EECF244321}">
                <p14:modId xmlns:p14="http://schemas.microsoft.com/office/powerpoint/2010/main" val="3346401194"/>
              </p:ext>
            </p:extLst>
          </p:nvPr>
        </p:nvGraphicFramePr>
        <p:xfrm>
          <a:off x="552971" y="4157489"/>
          <a:ext cx="10367962" cy="2655887"/>
        </p:xfrm>
        <a:graphic>
          <a:graphicData uri="http://schemas.openxmlformats.org/presentationml/2006/ole">
            <mc:AlternateContent xmlns:mc="http://schemas.openxmlformats.org/markup-compatibility/2006">
              <mc:Choice xmlns:v="urn:schemas-microsoft-com:vml" Requires="v">
                <p:oleObj spid="_x0000_s8202" name="文档" r:id="rId6" imgW="10367808" imgH="2655225" progId="Word.Document.12">
                  <p:embed/>
                </p:oleObj>
              </mc:Choice>
              <mc:Fallback>
                <p:oleObj name="文档" r:id="rId6" imgW="10367808" imgH="2655225" progId="Word.Document.12">
                  <p:embed/>
                  <p:pic>
                    <p:nvPicPr>
                      <p:cNvPr id="0" name=""/>
                      <p:cNvPicPr/>
                      <p:nvPr/>
                    </p:nvPicPr>
                    <p:blipFill>
                      <a:blip r:embed="rId7"/>
                      <a:stretch>
                        <a:fillRect/>
                      </a:stretch>
                    </p:blipFill>
                    <p:spPr>
                      <a:xfrm>
                        <a:off x="552971" y="4157489"/>
                        <a:ext cx="10367962" cy="2655887"/>
                      </a:xfrm>
                      <a:prstGeom prst="rect">
                        <a:avLst/>
                      </a:prstGeom>
                    </p:spPr>
                  </p:pic>
                </p:oleObj>
              </mc:Fallback>
            </mc:AlternateContent>
          </a:graphicData>
        </a:graphic>
      </p:graphicFrame>
    </p:spTree>
    <p:extLst>
      <p:ext uri="{BB962C8B-B14F-4D97-AF65-F5344CB8AC3E}">
        <p14:creationId xmlns:p14="http://schemas.microsoft.com/office/powerpoint/2010/main" val="1829399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264939" y="4005064"/>
            <a:ext cx="11449272" cy="1728192"/>
          </a:xfrm>
        </p:spPr>
        <p:txBody>
          <a:bodyPr/>
          <a:lstStyle/>
          <a:p>
            <a:pPr indent="713740" algn="just">
              <a:lnSpc>
                <a:spcPct val="170000"/>
              </a:lnSpc>
              <a:spcAft>
                <a:spcPts val="0"/>
              </a:spcAft>
              <a:tabLst>
                <a:tab pos="5941060" algn="l"/>
              </a:tabLst>
            </a:pP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将</a:t>
            </a:r>
            <a:r>
              <a:rPr lang="en-US" altLang="zh-CN" b="1" i="1" kern="100" dirty="0">
                <a:latin typeface="Times New Roman"/>
                <a:ea typeface="方正细黑一简体"/>
                <a:cs typeface="Courier New"/>
              </a:rPr>
              <a:t>OP</a:t>
            </a:r>
            <a:r>
              <a:rPr lang="zh-CN" altLang="zh-CN" b="1" kern="100" dirty="0">
                <a:latin typeface="Times New Roman"/>
                <a:ea typeface="方正细黑一简体"/>
                <a:cs typeface="Times New Roman"/>
              </a:rPr>
              <a:t>距离极限化：当</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时，</a:t>
            </a:r>
            <a:r>
              <a:rPr lang="en-US" altLang="zh-CN" b="1" i="1" kern="100" dirty="0">
                <a:latin typeface="Times New Roman"/>
                <a:ea typeface="方正细黑一简体"/>
                <a:cs typeface="Courier New"/>
              </a:rPr>
              <a:t>P</a:t>
            </a:r>
            <a:r>
              <a:rPr lang="zh-CN" altLang="zh-CN" b="1" kern="100" dirty="0">
                <a:latin typeface="Times New Roman"/>
                <a:ea typeface="方正细黑一简体"/>
                <a:cs typeface="Times New Roman"/>
              </a:rPr>
              <a:t>点等同于在均匀带电圆环的中心处，电场强度为</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，将</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代入选项</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，只有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项满足。故本题选</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675540051"/>
              </p:ext>
            </p:extLst>
          </p:nvPr>
        </p:nvGraphicFramePr>
        <p:xfrm>
          <a:off x="624979" y="1124744"/>
          <a:ext cx="10747375" cy="2978150"/>
        </p:xfrm>
        <a:graphic>
          <a:graphicData uri="http://schemas.openxmlformats.org/presentationml/2006/ole">
            <mc:AlternateContent xmlns:mc="http://schemas.openxmlformats.org/markup-compatibility/2006">
              <mc:Choice xmlns:v="urn:schemas-microsoft-com:vml" Requires="v">
                <p:oleObj spid="_x0000_s14345" name="文档" r:id="rId4" imgW="10858070" imgH="3005440" progId="Word.Document.12">
                  <p:embed/>
                </p:oleObj>
              </mc:Choice>
              <mc:Fallback>
                <p:oleObj name="文档" r:id="rId4" imgW="10858070" imgH="3005440" progId="Word.Document.12">
                  <p:embed/>
                  <p:pic>
                    <p:nvPicPr>
                      <p:cNvPr id="0" name=""/>
                      <p:cNvPicPr/>
                      <p:nvPr/>
                    </p:nvPicPr>
                    <p:blipFill>
                      <a:blip r:embed="rId5"/>
                      <a:stretch>
                        <a:fillRect/>
                      </a:stretch>
                    </p:blipFill>
                    <p:spPr>
                      <a:xfrm>
                        <a:off x="624979" y="1124744"/>
                        <a:ext cx="10747375" cy="2978150"/>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2266635389"/>
              </p:ext>
            </p:extLst>
          </p:nvPr>
        </p:nvGraphicFramePr>
        <p:xfrm>
          <a:off x="780975" y="188640"/>
          <a:ext cx="10717212" cy="6548438"/>
        </p:xfrm>
        <a:graphic>
          <a:graphicData uri="http://schemas.openxmlformats.org/presentationml/2006/ole">
            <mc:AlternateContent xmlns:mc="http://schemas.openxmlformats.org/markup-compatibility/2006">
              <mc:Choice xmlns:v="urn:schemas-microsoft-com:vml" Requires="v">
                <p:oleObj spid="_x0000_s15369" name="文档" r:id="rId4" imgW="10828216" imgH="6606569" progId="Word.Document.12">
                  <p:embed/>
                </p:oleObj>
              </mc:Choice>
              <mc:Fallback>
                <p:oleObj name="文档" r:id="rId4" imgW="10828216" imgH="6606569" progId="Word.Document.12">
                  <p:embed/>
                  <p:pic>
                    <p:nvPicPr>
                      <p:cNvPr id="0" name=""/>
                      <p:cNvPicPr/>
                      <p:nvPr/>
                    </p:nvPicPr>
                    <p:blipFill>
                      <a:blip r:embed="rId5"/>
                      <a:stretch>
                        <a:fillRect/>
                      </a:stretch>
                    </p:blipFill>
                    <p:spPr>
                      <a:xfrm>
                        <a:off x="780975" y="188640"/>
                        <a:ext cx="10717212" cy="6548438"/>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24WLELXGKFAX7-12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145259" y="764704"/>
            <a:ext cx="6120680" cy="2029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011" y="3222931"/>
            <a:ext cx="8640960" cy="2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96987" y="1351309"/>
            <a:ext cx="10975658" cy="4525963"/>
          </a:xfrm>
        </p:spPr>
        <p:txBody>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1393030163"/>
              </p:ext>
            </p:extLst>
          </p:nvPr>
        </p:nvGraphicFramePr>
        <p:xfrm>
          <a:off x="841003" y="2431429"/>
          <a:ext cx="10775950" cy="3362325"/>
        </p:xfrm>
        <a:graphic>
          <a:graphicData uri="http://schemas.openxmlformats.org/presentationml/2006/ole">
            <mc:AlternateContent xmlns:mc="http://schemas.openxmlformats.org/markup-compatibility/2006">
              <mc:Choice xmlns:v="urn:schemas-microsoft-com:vml" Requires="v">
                <p:oleObj spid="_x0000_s16393" name="文档" r:id="rId4" imgW="10887925" imgH="3392368" progId="Word.Document.12">
                  <p:embed/>
                </p:oleObj>
              </mc:Choice>
              <mc:Fallback>
                <p:oleObj name="文档" r:id="rId4" imgW="10887925" imgH="3392368" progId="Word.Document.12">
                  <p:embed/>
                  <p:pic>
                    <p:nvPicPr>
                      <p:cNvPr id="0" name=""/>
                      <p:cNvPicPr/>
                      <p:nvPr/>
                    </p:nvPicPr>
                    <p:blipFill>
                      <a:blip r:embed="rId5"/>
                      <a:stretch>
                        <a:fillRect/>
                      </a:stretch>
                    </p:blipFill>
                    <p:spPr>
                      <a:xfrm>
                        <a:off x="841003" y="2431429"/>
                        <a:ext cx="10775950" cy="3362325"/>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4009355" y="836712"/>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3"/>
          <p:cNvSpPr>
            <a:spLocks noGrp="1"/>
          </p:cNvSpPr>
          <p:nvPr>
            <p:ph idx="1"/>
          </p:nvPr>
        </p:nvSpPr>
        <p:spPr>
          <a:xfrm>
            <a:off x="465743" y="764704"/>
            <a:ext cx="11104452" cy="5390055"/>
          </a:xfrm>
        </p:spPr>
        <p:txBody>
          <a:bodyPr>
            <a:normAutofit/>
          </a:bodyPr>
          <a:lstStyle/>
          <a:p>
            <a:pPr indent="0" algn="ctr">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四</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对称与逆向思维</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物理中的对称性表现为研究对象在结构上的对称性、物理过程在时间和空间上的对称性、物理量在分布上的对称性及作用效果上的对称性等，利用对称性处理物理问题是物理学中常用的一种思维方法。而对于在时间和空间上具有对称性的物理问题，可以由正向过程转换为逆向过程，利用逆向思维进行分析，可能会使正向思维受阻的问题峰回路转、柳暗花明。</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36947" y="548678"/>
            <a:ext cx="11377264" cy="6048674"/>
          </a:xfrm>
        </p:spPr>
        <p:txBody>
          <a:bodyPr>
            <a:normAutofit/>
          </a:bodyPr>
          <a:lstStyle/>
          <a:p>
            <a:pPr indent="713740" algn="just">
              <a:lnSpc>
                <a:spcPct val="20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4]</a:t>
            </a:r>
            <a:r>
              <a:rPr lang="zh-CN" altLang="zh-CN" b="1" kern="100" dirty="0">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如图所示，竖直平面内一绝缘细圆环</a:t>
            </a:r>
            <a:r>
              <a:rPr lang="zh-CN" altLang="zh-CN" b="1" kern="100" dirty="0" smtClean="0">
                <a:latin typeface="Times New Roman"/>
                <a:ea typeface="方正细黑一简体"/>
                <a:cs typeface="Times New Roman"/>
              </a:rPr>
              <a:t>的</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上</a:t>
            </a:r>
            <a:r>
              <a:rPr lang="zh-CN" altLang="zh-CN" b="1" kern="100" dirty="0">
                <a:latin typeface="Times New Roman"/>
                <a:ea typeface="方正细黑一简体"/>
                <a:cs typeface="Times New Roman"/>
              </a:rPr>
              <a:t>、下半圆分别均匀分布着等量异种电荷。</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为圆环</a:t>
            </a:r>
            <a:r>
              <a:rPr lang="zh-CN" altLang="zh-CN" b="1" kern="100" dirty="0" smtClean="0">
                <a:latin typeface="Times New Roman"/>
                <a:ea typeface="方正细黑一简体"/>
                <a:cs typeface="Times New Roman"/>
              </a:rPr>
              <a:t>水</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平</a:t>
            </a:r>
            <a:r>
              <a:rPr lang="zh-CN" altLang="zh-CN" b="1" kern="100" dirty="0">
                <a:latin typeface="Times New Roman"/>
                <a:ea typeface="方正细黑一简体"/>
                <a:cs typeface="Times New Roman"/>
              </a:rPr>
              <a:t>直径上的两个点，</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为竖直直径上的两个点，它们</a:t>
            </a:r>
            <a:r>
              <a:rPr lang="zh-CN" altLang="zh-CN" b="1" kern="100" dirty="0" smtClean="0">
                <a:latin typeface="Times New Roman"/>
                <a:ea typeface="方正细黑一简体"/>
                <a:cs typeface="Times New Roman"/>
              </a:rPr>
              <a:t>与</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圆</a:t>
            </a:r>
            <a:r>
              <a:rPr lang="zh-CN" altLang="zh-CN" b="1" kern="100" dirty="0">
                <a:latin typeface="Times New Roman"/>
                <a:ea typeface="方正细黑一简体"/>
                <a:cs typeface="Times New Roman"/>
              </a:rPr>
              <a:t>心的距离均相等。则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两点的场强相等　</a:t>
            </a:r>
            <a:r>
              <a:rPr lang="en-US" altLang="zh-CN" b="1" kern="100" dirty="0">
                <a:latin typeface="Times New Roman"/>
                <a:ea typeface="方正细黑一简体"/>
                <a:cs typeface="Courier New"/>
              </a:rPr>
              <a:t>	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两点的电势相等</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两点的场强相等</a:t>
            </a:r>
            <a:r>
              <a:rPr lang="zh-CN" altLang="zh-CN" b="1" kern="100" dirty="0">
                <a:latin typeface="宋体"/>
                <a:ea typeface="Times New Roman"/>
                <a:cs typeface="Courier New"/>
              </a:rPr>
              <a:t> </a:t>
            </a:r>
            <a:r>
              <a:rPr lang="en-US" altLang="zh-CN" b="1" kern="100" dirty="0">
                <a:latin typeface="宋体"/>
                <a:ea typeface="Times New Roman"/>
                <a:cs typeface="Courier New"/>
              </a:rPr>
              <a:t>	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两点的电势相</a:t>
            </a:r>
            <a:r>
              <a:rPr lang="zh-CN" altLang="zh-CN" b="1" kern="100" dirty="0" smtClean="0">
                <a:latin typeface="Times New Roman"/>
                <a:ea typeface="方正细黑一简体"/>
                <a:cs typeface="Times New Roman"/>
              </a:rPr>
              <a:t>等</a:t>
            </a:r>
            <a:endParaRPr lang="zh-CN" altLang="en-US" dirty="0"/>
          </a:p>
        </p:txBody>
      </p:sp>
      <p:pic>
        <p:nvPicPr>
          <p:cNvPr id="10242" name="Picture 2" descr="F:\物理（合版）\24WLELXGKFAX7-129.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509019" y="1055464"/>
            <a:ext cx="2205192" cy="21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09759" y="692696"/>
            <a:ext cx="10975658" cy="5606079"/>
          </a:xfrm>
        </p:spPr>
        <p:txBody>
          <a:bodyPr>
            <a:normAutofit/>
          </a:bodyPr>
          <a:lstStyle/>
          <a:p>
            <a:pPr indent="713740" algn="just">
              <a:lnSpc>
                <a:spcPct val="20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方法品悟</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画出圆环内电场线分布的剖面图</a:t>
            </a:r>
            <a:r>
              <a:rPr lang="zh-CN" altLang="zh-CN" b="1" kern="100" dirty="0" smtClean="0">
                <a:latin typeface="Times New Roman"/>
                <a:ea typeface="方正细黑一简体"/>
                <a:cs typeface="Times New Roman"/>
              </a:rPr>
              <a:t>如</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图</a:t>
            </a:r>
            <a:r>
              <a:rPr lang="zh-CN" altLang="zh-CN" b="1" kern="100" dirty="0">
                <a:latin typeface="Times New Roman"/>
                <a:ea typeface="方正细黑一简体"/>
                <a:cs typeface="Times New Roman"/>
              </a:rPr>
              <a:t>所示，根据对称性可知，图中的</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两点的电场</a:t>
            </a:r>
            <a:r>
              <a:rPr lang="zh-CN" altLang="zh-CN" b="1" kern="100" dirty="0" smtClean="0">
                <a:latin typeface="Times New Roman"/>
                <a:ea typeface="方正细黑一简体"/>
                <a:cs typeface="Times New Roman"/>
              </a:rPr>
              <a:t>线</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疏</a:t>
            </a:r>
            <a:r>
              <a:rPr lang="zh-CN" altLang="zh-CN" b="1" kern="100" dirty="0">
                <a:latin typeface="Times New Roman"/>
                <a:ea typeface="方正细黑一简体"/>
                <a:cs typeface="Times New Roman"/>
              </a:rPr>
              <a:t>密程度相同，电场强度大小相等，方向都是沿该</a:t>
            </a:r>
            <a:r>
              <a:rPr lang="zh-CN" altLang="zh-CN" b="1" kern="100" dirty="0" smtClean="0">
                <a:latin typeface="Times New Roman"/>
                <a:ea typeface="方正细黑一简体"/>
                <a:cs typeface="Times New Roman"/>
              </a:rPr>
              <a:t>点</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切线竖直向下，即</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两点的场强相等，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两点关于圆环的竖直直径对称，所以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两点的电势相等，</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r>
              <a:rPr lang="zh-CN" altLang="zh-CN" b="1" kern="100" dirty="0" smtClean="0">
                <a:latin typeface="Times New Roman"/>
                <a:ea typeface="方正细黑一简体"/>
                <a:cs typeface="Times New Roman"/>
              </a:rPr>
              <a:t>；</a:t>
            </a:r>
            <a:endParaRPr lang="zh-CN" altLang="en-US" dirty="0"/>
          </a:p>
        </p:txBody>
      </p:sp>
      <p:pic>
        <p:nvPicPr>
          <p:cNvPr id="17410" name="Picture 2" descr="F:\物理（合版）\24WLELXGKFAX7-130.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193931" y="1003478"/>
            <a:ext cx="2376264" cy="227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arn(inVertical)">
                                      <p:cBhvr>
                                        <p:cTn id="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1484784"/>
            <a:ext cx="11248468" cy="4525963"/>
          </a:xfrm>
        </p:spPr>
        <p:txBody>
          <a:bodyPr/>
          <a:lstStyle/>
          <a:p>
            <a:pPr indent="713740" algn="just">
              <a:lnSpc>
                <a:spcPct val="200000"/>
              </a:lnSpc>
              <a:spcAft>
                <a:spcPts val="0"/>
              </a:spcAft>
              <a:tabLst>
                <a:tab pos="5941060" algn="l"/>
              </a:tabLst>
            </a:pP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两点关于圆环的水平直径对称，电场线的疏密程度相同，即电场强度大小相等，方向均为竖直向下，故</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两点的场强相等，</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正确；</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两点在同一电场线上，而沿着电场线方向电势降低，所以</a:t>
            </a:r>
            <a:r>
              <a:rPr lang="en-US" altLang="zh-CN" b="1" i="1" kern="100" dirty="0">
                <a:latin typeface="Times New Roman"/>
                <a:ea typeface="方正细黑一简体"/>
                <a:cs typeface="Courier New"/>
              </a:rPr>
              <a:t>φ</a:t>
            </a:r>
            <a:r>
              <a:rPr lang="en-US" altLang="zh-CN" b="1" i="1" kern="100" baseline="-250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φ</a:t>
            </a:r>
            <a:r>
              <a:rPr lang="en-US" altLang="zh-CN" b="1" i="1" kern="100" baseline="-250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错误。故本题选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endParaRPr lang="zh-CN" altLang="zh-CN" sz="1050" kern="100" dirty="0">
              <a:latin typeface="宋体"/>
              <a:cs typeface="Courier New"/>
            </a:endParaRPr>
          </a:p>
          <a:p>
            <a:pPr>
              <a:lnSpc>
                <a:spcPct val="200000"/>
              </a:lnSpc>
            </a:pPr>
            <a:endParaRPr lang="zh-CN" altLang="en-US" dirty="0"/>
          </a:p>
        </p:txBody>
      </p:sp>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408955" y="332656"/>
            <a:ext cx="11176460" cy="4525963"/>
          </a:xfrm>
        </p:spPr>
        <p:txBody>
          <a:bodyPr/>
          <a:lstStyle/>
          <a:p>
            <a:pPr indent="713740" algn="just">
              <a:lnSpc>
                <a:spcPct val="20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应用体验</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4</a:t>
            </a:r>
            <a:r>
              <a:rPr lang="zh-CN" altLang="zh-CN" b="1" kern="100" dirty="0">
                <a:latin typeface="Times New Roman"/>
                <a:ea typeface="方正细黑一简体"/>
                <a:cs typeface="Times New Roman"/>
              </a:rPr>
              <a:t>．如图所示，高铁站台上，</a:t>
            </a: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位旅客在各自车厢候车线处候车，若动车每节车厢长为</a:t>
            </a:r>
            <a:r>
              <a:rPr lang="en-US" altLang="zh-CN" b="1" i="1" kern="100" dirty="0">
                <a:latin typeface="Times New Roman"/>
                <a:ea typeface="方正细黑一简体"/>
                <a:cs typeface="Courier New"/>
              </a:rPr>
              <a:t>l</a:t>
            </a:r>
            <a:r>
              <a:rPr lang="zh-CN" altLang="zh-CN" b="1" kern="100" dirty="0">
                <a:latin typeface="Times New Roman"/>
                <a:ea typeface="方正细黑一简体"/>
                <a:cs typeface="Times New Roman"/>
              </a:rPr>
              <a:t>，动车进站时做匀减速直线运动。站在</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号候车线处的旅客发现第</a:t>
            </a:r>
            <a:r>
              <a:rPr lang="en-US" altLang="zh-CN" b="1" kern="100" dirty="0">
                <a:latin typeface="Times New Roman"/>
                <a:ea typeface="方正细黑一简体"/>
                <a:cs typeface="Courier New"/>
              </a:rPr>
              <a:t>1</a:t>
            </a:r>
            <a:r>
              <a:rPr lang="zh-CN" altLang="zh-CN" b="1" kern="100" dirty="0">
                <a:latin typeface="Times New Roman"/>
                <a:ea typeface="方正细黑一简体"/>
                <a:cs typeface="Times New Roman"/>
              </a:rPr>
              <a:t>节车厢经过他所用的时间为</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，动车停下时该旅客刚好在第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节车厢门口</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第</a:t>
            </a:r>
            <a:r>
              <a:rPr lang="en-US" altLang="zh-CN" b="1" kern="100" dirty="0">
                <a:latin typeface="Times New Roman"/>
                <a:ea typeface="方正细黑一简体"/>
                <a:cs typeface="Courier New"/>
              </a:rPr>
              <a:t>2</a:t>
            </a:r>
            <a:r>
              <a:rPr lang="zh-CN" altLang="zh-CN" b="1" kern="100" dirty="0">
                <a:latin typeface="Times New Roman"/>
                <a:ea typeface="方正细黑一简体"/>
                <a:cs typeface="Times New Roman"/>
              </a:rPr>
              <a:t>节车厢最前端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，则</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pPr>
              <a:lnSpc>
                <a:spcPct val="200000"/>
              </a:lnSpc>
            </a:pPr>
            <a:endParaRPr lang="zh-CN" altLang="en-US" dirty="0"/>
          </a:p>
        </p:txBody>
      </p:sp>
      <p:pic>
        <p:nvPicPr>
          <p:cNvPr id="18434" name="Picture 2" descr="24WLELXGKFAX7-131.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09155" y="5085184"/>
            <a:ext cx="7128792" cy="113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414368998"/>
              </p:ext>
            </p:extLst>
          </p:nvPr>
        </p:nvGraphicFramePr>
        <p:xfrm>
          <a:off x="640704" y="260648"/>
          <a:ext cx="10785475" cy="6429375"/>
        </p:xfrm>
        <a:graphic>
          <a:graphicData uri="http://schemas.openxmlformats.org/presentationml/2006/ole">
            <mc:AlternateContent xmlns:mc="http://schemas.openxmlformats.org/markup-compatibility/2006">
              <mc:Choice xmlns:v="urn:schemas-microsoft-com:vml" Requires="v">
                <p:oleObj spid="_x0000_s22536" name="文档" r:id="rId4" imgW="10897637" imgH="6487071" progId="Word.Document.12">
                  <p:embed/>
                </p:oleObj>
              </mc:Choice>
              <mc:Fallback>
                <p:oleObj name="文档" r:id="rId4" imgW="10897637" imgH="6487071" progId="Word.Document.12">
                  <p:embed/>
                  <p:pic>
                    <p:nvPicPr>
                      <p:cNvPr id="0" name=""/>
                      <p:cNvPicPr/>
                      <p:nvPr/>
                    </p:nvPicPr>
                    <p:blipFill>
                      <a:blip r:embed="rId5"/>
                      <a:stretch>
                        <a:fillRect/>
                      </a:stretch>
                    </p:blipFill>
                    <p:spPr>
                      <a:xfrm>
                        <a:off x="640704" y="260648"/>
                        <a:ext cx="10785475" cy="6429375"/>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618779" y="548680"/>
            <a:ext cx="10975658" cy="4525963"/>
          </a:xfrm>
        </p:spPr>
        <p:txBody>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　</a:t>
            </a:r>
            <a:endParaRPr lang="zh-CN" altLang="zh-CN" sz="1050" kern="100" dirty="0">
              <a:effectLst/>
              <a:latin typeface="宋体"/>
              <a:cs typeface="Courier New"/>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478890188"/>
              </p:ext>
            </p:extLst>
          </p:nvPr>
        </p:nvGraphicFramePr>
        <p:xfrm>
          <a:off x="768995" y="1541934"/>
          <a:ext cx="10795000" cy="4551362"/>
        </p:xfrm>
        <a:graphic>
          <a:graphicData uri="http://schemas.openxmlformats.org/presentationml/2006/ole">
            <mc:AlternateContent xmlns:mc="http://schemas.openxmlformats.org/markup-compatibility/2006">
              <mc:Choice xmlns:v="urn:schemas-microsoft-com:vml" Requires="v">
                <p:oleObj spid="_x0000_s23560" name="文档" r:id="rId4" imgW="11150142" imgH="4690286" progId="Word.Document.12">
                  <p:embed/>
                </p:oleObj>
              </mc:Choice>
              <mc:Fallback>
                <p:oleObj name="文档" r:id="rId4" imgW="11150142" imgH="4690286" progId="Word.Document.12">
                  <p:embed/>
                  <p:pic>
                    <p:nvPicPr>
                      <p:cNvPr id="0" name=""/>
                      <p:cNvPicPr/>
                      <p:nvPr/>
                    </p:nvPicPr>
                    <p:blipFill>
                      <a:blip r:embed="rId5"/>
                      <a:stretch>
                        <a:fillRect/>
                      </a:stretch>
                    </p:blipFill>
                    <p:spPr>
                      <a:xfrm>
                        <a:off x="768995" y="1541934"/>
                        <a:ext cx="10795000" cy="4551362"/>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extLst>
              <p:ext uri="{D42A27DB-BD31-4B8C-83A1-F6EECF244321}">
                <p14:modId xmlns:p14="http://schemas.microsoft.com/office/powerpoint/2010/main" val="3767397500"/>
              </p:ext>
            </p:extLst>
          </p:nvPr>
        </p:nvGraphicFramePr>
        <p:xfrm>
          <a:off x="698177" y="764704"/>
          <a:ext cx="10367962" cy="2982913"/>
        </p:xfrm>
        <a:graphic>
          <a:graphicData uri="http://schemas.openxmlformats.org/presentationml/2006/ole">
            <mc:AlternateContent xmlns:mc="http://schemas.openxmlformats.org/markup-compatibility/2006">
              <mc:Choice xmlns:v="urn:schemas-microsoft-com:vml" Requires="v">
                <p:oleObj spid="_x0000_s24590" name="文档" r:id="rId4" imgW="10367808" imgH="2982764" progId="Word.Document.12">
                  <p:embed/>
                </p:oleObj>
              </mc:Choice>
              <mc:Fallback>
                <p:oleObj name="文档" r:id="rId4" imgW="10367808" imgH="2982764" progId="Word.Document.12">
                  <p:embed/>
                  <p:pic>
                    <p:nvPicPr>
                      <p:cNvPr id="0" name=""/>
                      <p:cNvPicPr/>
                      <p:nvPr/>
                    </p:nvPicPr>
                    <p:blipFill>
                      <a:blip r:embed="rId5"/>
                      <a:stretch>
                        <a:fillRect/>
                      </a:stretch>
                    </p:blipFill>
                    <p:spPr>
                      <a:xfrm>
                        <a:off x="698177" y="764704"/>
                        <a:ext cx="10367962" cy="2982913"/>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871143461"/>
              </p:ext>
            </p:extLst>
          </p:nvPr>
        </p:nvGraphicFramePr>
        <p:xfrm>
          <a:off x="770185" y="3656336"/>
          <a:ext cx="10367962" cy="2395537"/>
        </p:xfrm>
        <a:graphic>
          <a:graphicData uri="http://schemas.openxmlformats.org/presentationml/2006/ole">
            <mc:AlternateContent xmlns:mc="http://schemas.openxmlformats.org/markup-compatibility/2006">
              <mc:Choice xmlns:v="urn:schemas-microsoft-com:vml" Requires="v">
                <p:oleObj spid="_x0000_s24591" name="文档" r:id="rId7" imgW="10367808" imgH="2395714" progId="Word.Document.12">
                  <p:embed/>
                </p:oleObj>
              </mc:Choice>
              <mc:Fallback>
                <p:oleObj name="文档" r:id="rId7" imgW="10367808" imgH="2395714" progId="Word.Document.12">
                  <p:embed/>
                  <p:pic>
                    <p:nvPicPr>
                      <p:cNvPr id="0" name=""/>
                      <p:cNvPicPr/>
                      <p:nvPr/>
                    </p:nvPicPr>
                    <p:blipFill>
                      <a:blip r:embed="rId8"/>
                      <a:stretch>
                        <a:fillRect/>
                      </a:stretch>
                    </p:blipFill>
                    <p:spPr>
                      <a:xfrm>
                        <a:off x="770185" y="3656336"/>
                        <a:ext cx="10367962" cy="2395537"/>
                      </a:xfrm>
                      <a:prstGeom prst="rect">
                        <a:avLst/>
                      </a:prstGeom>
                    </p:spPr>
                  </p:pic>
                </p:oleObj>
              </mc:Fallback>
            </mc:AlternateContent>
          </a:graphicData>
        </a:graphic>
      </p:graphicFrame>
    </p:spTree>
    <p:extLst>
      <p:ext uri="{BB962C8B-B14F-4D97-AF65-F5344CB8AC3E}">
        <p14:creationId xmlns:p14="http://schemas.microsoft.com/office/powerpoint/2010/main" val="4007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4096583" y="1124744"/>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3"/>
          <p:cNvSpPr>
            <a:spLocks noGrp="1"/>
          </p:cNvSpPr>
          <p:nvPr>
            <p:ph idx="1"/>
          </p:nvPr>
        </p:nvSpPr>
        <p:spPr>
          <a:xfrm>
            <a:off x="696987" y="1052736"/>
            <a:ext cx="10975658" cy="4885999"/>
          </a:xfrm>
        </p:spPr>
        <p:txBody>
          <a:bodyPr/>
          <a:lstStyle/>
          <a:p>
            <a:pPr indent="0" algn="ctr">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五</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图像与数形思维</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物理图像是一种非常形象的数字语言和工具，利用它可以很好地描述物理过程和物理规律，恰当地表示语言难以表达的内涵。若题干或选项中给出了物理图像，则需要从图像纵、横坐标的物理意义出发，运用相关规律，建立相应的函数关系，再从图线中的</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点</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线</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斜率</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截距</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面积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等诸多方面寻找解题的突破口。</a:t>
            </a:r>
            <a:r>
              <a:rPr lang="en-US" altLang="zh-CN" b="1" kern="100" dirty="0">
                <a:latin typeface="Times New Roman"/>
                <a:ea typeface="方正细黑一简体"/>
                <a:cs typeface="Courier New"/>
              </a:rPr>
              <a:t> </a:t>
            </a:r>
            <a:endParaRPr lang="zh-CN" altLang="zh-CN" sz="1050" kern="100" dirty="0">
              <a:effectLst/>
              <a:latin typeface="宋体"/>
              <a:cs typeface="Courier New"/>
            </a:endParaRPr>
          </a:p>
        </p:txBody>
      </p:sp>
    </p:spTree>
    <p:extLst>
      <p:ext uri="{BB962C8B-B14F-4D97-AF65-F5344CB8AC3E}">
        <p14:creationId xmlns:p14="http://schemas.microsoft.com/office/powerpoint/2010/main" val="33772596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127173"/>
            <a:ext cx="11449272" cy="5678091"/>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例</a:t>
            </a:r>
            <a:r>
              <a:rPr lang="en-US" altLang="zh-CN" b="1" kern="100" dirty="0">
                <a:solidFill>
                  <a:srgbClr val="7030A0"/>
                </a:solidFill>
                <a:latin typeface="Times New Roman"/>
                <a:ea typeface="方正细黑一简体"/>
                <a:cs typeface="Courier New"/>
              </a:rPr>
              <a:t>5]</a:t>
            </a:r>
            <a:r>
              <a:rPr lang="zh-CN" altLang="zh-CN" b="1" kern="100" dirty="0">
                <a:solidFill>
                  <a:srgbClr val="7030A0"/>
                </a:solidFill>
                <a:latin typeface="Times New Roman"/>
                <a:ea typeface="方正细黑一简体"/>
                <a:cs typeface="Times New Roman"/>
              </a:rPr>
              <a:t>　</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在</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轴上固定两个点电荷</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，其中</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所带电荷量为＋</a:t>
            </a:r>
            <a:r>
              <a:rPr lang="en-US" altLang="zh-CN" b="1" kern="100" dirty="0">
                <a:latin typeface="Times New Roman"/>
                <a:ea typeface="方正细黑一简体"/>
                <a:cs typeface="Courier New"/>
              </a:rPr>
              <a:t>4</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、坐标</a:t>
            </a:r>
            <a:r>
              <a:rPr lang="en-US" altLang="zh-CN" b="1" i="1" kern="100" dirty="0">
                <a:latin typeface="Times New Roman"/>
                <a:ea typeface="方正细黑一简体"/>
                <a:cs typeface="Courier New"/>
              </a:rPr>
              <a:t>x</a:t>
            </a:r>
            <a:r>
              <a:rPr lang="en-US" altLang="zh-CN" b="1" i="1" kern="100" baseline="-250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所带电荷量为－</a:t>
            </a:r>
            <a:r>
              <a:rPr lang="en-US" altLang="zh-CN" b="1" i="1" kern="100" dirty="0">
                <a:latin typeface="Times New Roman"/>
                <a:ea typeface="方正细黑一简体"/>
                <a:cs typeface="Courier New"/>
              </a:rPr>
              <a:t>Q</a:t>
            </a:r>
            <a:r>
              <a:rPr lang="zh-CN" altLang="zh-CN" b="1" kern="100" dirty="0">
                <a:latin typeface="Times New Roman"/>
                <a:ea typeface="方正细黑一简体"/>
                <a:cs typeface="Times New Roman"/>
              </a:rPr>
              <a:t>，位于坐标原点</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x</a:t>
            </a:r>
            <a:r>
              <a:rPr lang="en-US" altLang="zh-CN" b="1" i="1" kern="100" baseline="-250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，如图甲所示，</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轴上部分电场强度分布如图乙所示</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规定</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轴正方向为电场强度的正方向</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。现将一个带负电的试探电荷</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从坐标</a:t>
            </a:r>
            <a:r>
              <a:rPr lang="en-US" altLang="zh-CN" b="1" i="1" kern="100" dirty="0">
                <a:latin typeface="Times New Roman"/>
                <a:ea typeface="方正细黑一简体"/>
                <a:cs typeface="Courier New"/>
              </a:rPr>
              <a:t>x</a:t>
            </a:r>
            <a:r>
              <a:rPr lang="en-US" altLang="zh-CN" b="1" i="1" kern="100" baseline="-25000" dirty="0">
                <a:latin typeface="Times New Roman"/>
                <a:ea typeface="方正细黑一简体"/>
                <a:cs typeface="Courier New"/>
              </a:rPr>
              <a:t>C</a:t>
            </a:r>
            <a:r>
              <a:rPr lang="zh-CN" altLang="zh-CN" b="1" kern="100" dirty="0">
                <a:latin typeface="Times New Roman"/>
                <a:ea typeface="方正细黑一简体"/>
                <a:cs typeface="Times New Roman"/>
              </a:rPr>
              <a:t>处</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x</a:t>
            </a:r>
            <a:r>
              <a:rPr lang="en-US" altLang="zh-CN" b="1" i="1" kern="100" baseline="-250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静止释放，用</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p</a:t>
            </a:r>
            <a:r>
              <a:rPr lang="zh-CN" altLang="zh-CN" b="1" kern="100" dirty="0">
                <a:latin typeface="Times New Roman"/>
                <a:ea typeface="方正细黑一简体"/>
                <a:cs typeface="Times New Roman"/>
              </a:rPr>
              <a:t>和</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k</a:t>
            </a:r>
            <a:r>
              <a:rPr lang="zh-CN" altLang="zh-CN" b="1" kern="100" dirty="0">
                <a:latin typeface="Times New Roman"/>
                <a:ea typeface="方正细黑一简体"/>
                <a:cs typeface="Times New Roman"/>
              </a:rPr>
              <a:t>分别表示</a:t>
            </a:r>
            <a:r>
              <a:rPr lang="en-US" altLang="zh-CN" b="1" i="1" kern="100" dirty="0">
                <a:latin typeface="Times New Roman"/>
                <a:ea typeface="方正细黑一简体"/>
                <a:cs typeface="Courier New"/>
              </a:rPr>
              <a:t>C</a:t>
            </a:r>
            <a:r>
              <a:rPr lang="zh-CN" altLang="zh-CN" b="1" kern="100" dirty="0">
                <a:latin typeface="Times New Roman"/>
                <a:ea typeface="方正细黑一简体"/>
                <a:cs typeface="Times New Roman"/>
              </a:rPr>
              <a:t>的加速度、电势能和动能，设</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轴正方向为加速度的正方向，无穷远处为电势零点，则下列图像可能正确的是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19458" name="Picture 2" descr="24WLELXGKFAX7-132.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505299" y="4581127"/>
            <a:ext cx="5832648" cy="20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7974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24WLELXGKFAX7-133.T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353171" y="836712"/>
            <a:ext cx="7951662" cy="511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53775" y="1207293"/>
            <a:ext cx="10975658" cy="4525963"/>
          </a:xfrm>
        </p:spPr>
        <p:txBody>
          <a:bodyPr/>
          <a:lstStyle/>
          <a:p>
            <a:pPr indent="713740" algn="just">
              <a:lnSpc>
                <a:spcPct val="200000"/>
              </a:lnSpc>
              <a:spcAft>
                <a:spcPts val="0"/>
              </a:spcAft>
              <a:tabLst>
                <a:tab pos="5941060" algn="l"/>
              </a:tabLst>
            </a:pPr>
            <a:r>
              <a:rPr lang="en-US" altLang="zh-CN" b="1" kern="100" dirty="0">
                <a:solidFill>
                  <a:srgbClr val="FF0000"/>
                </a:solidFill>
                <a:latin typeface="Times New Roman"/>
                <a:ea typeface="方正细黑一简体"/>
                <a:cs typeface="Courier New"/>
              </a:rPr>
              <a:t>[</a:t>
            </a:r>
            <a:r>
              <a:rPr lang="zh-CN" altLang="zh-CN" b="1" kern="100" dirty="0">
                <a:solidFill>
                  <a:srgbClr val="FF0000"/>
                </a:solidFill>
                <a:latin typeface="Times New Roman"/>
                <a:ea typeface="方正细黑一简体"/>
                <a:cs typeface="Times New Roman"/>
              </a:rPr>
              <a:t>方法品悟</a:t>
            </a:r>
            <a:r>
              <a:rPr lang="en-US" altLang="zh-CN" b="1" kern="100" dirty="0">
                <a:solidFill>
                  <a:srgbClr val="FF0000"/>
                </a:solidFill>
                <a:latin typeface="Times New Roman"/>
                <a:ea typeface="方正细黑一简体"/>
                <a:cs typeface="Courier New"/>
              </a:rPr>
              <a:t>]</a:t>
            </a:r>
            <a:r>
              <a:rPr lang="zh-CN" altLang="zh-CN" b="1" kern="100" dirty="0">
                <a:latin typeface="Times New Roman"/>
                <a:ea typeface="方正细黑一简体"/>
                <a:cs typeface="Times New Roman"/>
              </a:rPr>
              <a:t>　根据牛顿第二定律有</a:t>
            </a:r>
            <a:r>
              <a:rPr lang="en-US" altLang="zh-CN" b="1" i="1" kern="100" dirty="0">
                <a:latin typeface="Times New Roman"/>
                <a:ea typeface="方正细黑一简体"/>
                <a:cs typeface="Courier New"/>
              </a:rPr>
              <a:t>qE</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ma</a:t>
            </a:r>
            <a:r>
              <a:rPr lang="zh-CN" altLang="zh-CN" b="1" kern="100" dirty="0">
                <a:latin typeface="Times New Roman"/>
                <a:ea typeface="方正细黑一简体"/>
                <a:cs typeface="Times New Roman"/>
              </a:rPr>
              <a:t>，</a:t>
            </a:r>
            <a:r>
              <a:rPr lang="zh-CN" altLang="zh-CN" b="1" kern="100" dirty="0" smtClean="0">
                <a:latin typeface="Times New Roman"/>
                <a:ea typeface="方正细黑一简体"/>
                <a:cs typeface="Times New Roman"/>
              </a:rPr>
              <a:t>加</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速</a:t>
            </a:r>
            <a:r>
              <a:rPr lang="zh-CN" altLang="zh-CN" b="1" kern="100" dirty="0">
                <a:latin typeface="Times New Roman"/>
                <a:ea typeface="方正细黑一简体"/>
                <a:cs typeface="Times New Roman"/>
              </a:rPr>
              <a:t>度</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与电场强度</a:t>
            </a:r>
            <a:r>
              <a:rPr lang="en-US" altLang="zh-CN" b="1" i="1" kern="100" dirty="0">
                <a:latin typeface="Times New Roman"/>
                <a:ea typeface="方正细黑一简体"/>
                <a:cs typeface="Courier New"/>
              </a:rPr>
              <a:t>E</a:t>
            </a:r>
            <a:r>
              <a:rPr lang="zh-CN" altLang="zh-CN" b="1" kern="100" dirty="0">
                <a:latin typeface="Times New Roman"/>
                <a:ea typeface="方正细黑一简体"/>
                <a:cs typeface="Times New Roman"/>
              </a:rPr>
              <a:t>成正比，因为试探电荷带负电</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所</a:t>
            </a:r>
            <a:r>
              <a:rPr lang="zh-CN" altLang="zh-CN" b="1" kern="100" dirty="0">
                <a:latin typeface="Times New Roman"/>
                <a:ea typeface="方正细黑一简体"/>
                <a:cs typeface="Times New Roman"/>
              </a:rPr>
              <a:t>以加速度的方向与电场强度方向相反，场强随</a:t>
            </a:r>
            <a:r>
              <a:rPr lang="en-US" altLang="zh-CN" b="1" i="1" kern="100" dirty="0" smtClean="0">
                <a:latin typeface="Times New Roman"/>
                <a:ea typeface="方正细黑一简体"/>
                <a:cs typeface="Courier New"/>
              </a:rPr>
              <a:t>x</a:t>
            </a: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的</a:t>
            </a:r>
            <a:r>
              <a:rPr lang="zh-CN" altLang="zh-CN" b="1" kern="100" dirty="0">
                <a:latin typeface="Times New Roman"/>
                <a:ea typeface="方正细黑一简体"/>
                <a:cs typeface="Times New Roman"/>
              </a:rPr>
              <a:t>变化图像与加速度随</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的变化图像的形状关于</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轴对称，</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可能正确；</a:t>
            </a:r>
            <a:endParaRPr lang="zh-CN" altLang="zh-CN" sz="1050" kern="100" dirty="0">
              <a:effectLst/>
              <a:latin typeface="宋体"/>
              <a:cs typeface="Courier New"/>
            </a:endParaRPr>
          </a:p>
        </p:txBody>
      </p:sp>
      <p:pic>
        <p:nvPicPr>
          <p:cNvPr id="21506" name="Picture 2" descr="F:\物理（合版）\24WLELXGKFAX7-134.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905899" y="1772345"/>
            <a:ext cx="2703512"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848804013"/>
              </p:ext>
            </p:extLst>
          </p:nvPr>
        </p:nvGraphicFramePr>
        <p:xfrm>
          <a:off x="696987" y="1124744"/>
          <a:ext cx="10367962" cy="4883150"/>
        </p:xfrm>
        <a:graphic>
          <a:graphicData uri="http://schemas.openxmlformats.org/presentationml/2006/ole">
            <mc:AlternateContent xmlns:mc="http://schemas.openxmlformats.org/markup-compatibility/2006">
              <mc:Choice xmlns:v="urn:schemas-microsoft-com:vml" Requires="v">
                <p:oleObj spid="_x0000_s30727" name="文档" r:id="rId4" imgW="10367808" imgH="4883930" progId="Word.Document.12">
                  <p:embed/>
                </p:oleObj>
              </mc:Choice>
              <mc:Fallback>
                <p:oleObj name="文档" r:id="rId4" imgW="10367808" imgH="4883930" progId="Word.Document.12">
                  <p:embed/>
                  <p:pic>
                    <p:nvPicPr>
                      <p:cNvPr id="0" name=""/>
                      <p:cNvPicPr/>
                      <p:nvPr/>
                    </p:nvPicPr>
                    <p:blipFill>
                      <a:blip r:embed="rId5"/>
                      <a:stretch>
                        <a:fillRect/>
                      </a:stretch>
                    </p:blipFill>
                    <p:spPr>
                      <a:xfrm>
                        <a:off x="696987" y="1124744"/>
                        <a:ext cx="10367962" cy="4883150"/>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65743" y="343201"/>
            <a:ext cx="11320476" cy="6182143"/>
          </a:xfrm>
        </p:spPr>
        <p:txBody>
          <a:bodyPr>
            <a:normAutofit/>
          </a:bodyPr>
          <a:lstStyle/>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试探电荷从静止释放到运动到</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的过程，电场力做正功，动能增大，过了</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的位置再沿着</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轴正方向运动时，电场力做负功，动能减小，试探电荷运动到</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点时动能最大，当</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时，可能动能减小到零后返回，也可能动能一直减小运动到无穷远处，具体讨论如下：如图所示是试探电荷的</a:t>
            </a:r>
            <a:r>
              <a:rPr lang="en-US" altLang="zh-CN" b="1" i="1" kern="100" dirty="0">
                <a:latin typeface="Times New Roman"/>
                <a:ea typeface="方正细黑一简体"/>
                <a:cs typeface="Courier New"/>
              </a:rPr>
              <a:t>E</a:t>
            </a:r>
            <a:r>
              <a:rPr lang="en-US" altLang="zh-CN" b="1" kern="100" baseline="-25000" dirty="0">
                <a:latin typeface="Times New Roman"/>
                <a:ea typeface="方正细黑一简体"/>
                <a:cs typeface="Courier New"/>
              </a:rPr>
              <a:t>p</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x</a:t>
            </a:r>
            <a:r>
              <a:rPr lang="zh-CN" altLang="zh-CN" b="1" kern="100" dirty="0">
                <a:latin typeface="Times New Roman"/>
                <a:ea typeface="方正细黑一简体"/>
                <a:cs typeface="Times New Roman"/>
              </a:rPr>
              <a:t>图像，若试探电荷从</a:t>
            </a:r>
            <a:r>
              <a:rPr lang="en-US" altLang="zh-CN" b="1" i="1" kern="100" dirty="0">
                <a:latin typeface="Times New Roman"/>
                <a:ea typeface="方正细黑一简体"/>
                <a:cs typeface="Courier New"/>
              </a:rPr>
              <a:t>x</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左侧静止释放，则电荷运动至无穷远处时还有末动能；若从</a:t>
            </a:r>
            <a:r>
              <a:rPr lang="en-US" altLang="zh-CN" b="1" i="1" kern="100" dirty="0">
                <a:latin typeface="Times New Roman"/>
                <a:ea typeface="方正细黑一简体"/>
                <a:cs typeface="Courier New"/>
              </a:rPr>
              <a:t>x</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与</a:t>
            </a:r>
            <a:r>
              <a:rPr lang="en-US" altLang="zh-CN" b="1" i="1" kern="100" dirty="0">
                <a:latin typeface="Times New Roman"/>
                <a:ea typeface="方正细黑一简体"/>
                <a:cs typeface="Courier New"/>
              </a:rPr>
              <a:t>d</a:t>
            </a:r>
            <a:r>
              <a:rPr lang="zh-CN" altLang="zh-CN" b="1" kern="100" dirty="0">
                <a:latin typeface="Times New Roman"/>
                <a:ea typeface="方正细黑一简体"/>
                <a:cs typeface="Times New Roman"/>
              </a:rPr>
              <a:t>之间静止释放，则电荷运动至电势能与出发点相同时速度就为零了，接下来就会返回并在电势能相等的两点之间往复运动，</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可能正确。故本题选</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6947" y="44624"/>
            <a:ext cx="11407706" cy="4968552"/>
          </a:xfrm>
        </p:spPr>
        <p:txBody>
          <a:bodyPr>
            <a:normAutofit/>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应用体验</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5</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(2023·</a:t>
            </a:r>
            <a:r>
              <a:rPr lang="zh-CN" altLang="zh-CN" b="1" kern="100" dirty="0">
                <a:latin typeface="Times New Roman"/>
                <a:ea typeface="方正细黑一简体"/>
                <a:cs typeface="Times New Roman"/>
              </a:rPr>
              <a:t>安徽六安示范高中质检</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如图甲所示，汽车</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在平直的公路上沿直线车道以</a:t>
            </a:r>
            <a:r>
              <a:rPr lang="en-US" altLang="zh-CN" b="1" kern="100" dirty="0">
                <a:latin typeface="Times New Roman"/>
                <a:ea typeface="方正细黑一简体"/>
                <a:cs typeface="Courier New"/>
              </a:rPr>
              <a:t>15 m/s</a:t>
            </a:r>
            <a:r>
              <a:rPr lang="zh-CN" altLang="zh-CN" b="1" kern="100" dirty="0">
                <a:latin typeface="Times New Roman"/>
                <a:ea typeface="方正细黑一简体"/>
                <a:cs typeface="Times New Roman"/>
              </a:rPr>
              <a:t>的速度匀速行驶，发现前方</a:t>
            </a:r>
            <a:r>
              <a:rPr lang="en-US" altLang="zh-CN" b="1" kern="100" dirty="0">
                <a:latin typeface="Times New Roman"/>
                <a:ea typeface="方正细黑一简体"/>
                <a:cs typeface="Courier New"/>
              </a:rPr>
              <a:t>12.5 m</a:t>
            </a:r>
            <a:r>
              <a:rPr lang="zh-CN" altLang="zh-CN" b="1" kern="100" dirty="0">
                <a:latin typeface="Times New Roman"/>
                <a:ea typeface="方正细黑一简体"/>
                <a:cs typeface="Times New Roman"/>
              </a:rPr>
              <a:t>处相邻车道停有汽车</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车从</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时以</a:t>
            </a:r>
            <a:r>
              <a:rPr lang="en-US" altLang="zh-CN" b="1" kern="100" dirty="0">
                <a:latin typeface="Times New Roman"/>
                <a:ea typeface="方正细黑一简体"/>
                <a:cs typeface="Courier New"/>
              </a:rPr>
              <a:t>5 m/s</a:t>
            </a:r>
            <a:r>
              <a:rPr lang="en-US" altLang="zh-CN" b="1" kern="100" baseline="30000" dirty="0">
                <a:latin typeface="Times New Roman"/>
                <a:ea typeface="方正细黑一简体"/>
                <a:cs typeface="Courier New"/>
              </a:rPr>
              <a:t>2</a:t>
            </a:r>
            <a:r>
              <a:rPr lang="zh-CN" altLang="zh-CN" b="1" kern="100" dirty="0">
                <a:latin typeface="Times New Roman"/>
                <a:ea typeface="方正细黑一简体"/>
                <a:cs typeface="Times New Roman"/>
              </a:rPr>
              <a:t>的加速度匀加速启动，该路段限速</a:t>
            </a:r>
            <a:r>
              <a:rPr lang="en-US" altLang="zh-CN" b="1" kern="100" dirty="0">
                <a:latin typeface="Times New Roman"/>
                <a:ea typeface="方正细黑一简体"/>
                <a:cs typeface="Courier New"/>
              </a:rPr>
              <a:t>20 m/s</a:t>
            </a:r>
            <a:r>
              <a:rPr lang="zh-CN" altLang="zh-CN" b="1" kern="100" dirty="0">
                <a:latin typeface="Times New Roman"/>
                <a:ea typeface="方正细黑一简体"/>
                <a:cs typeface="Times New Roman"/>
              </a:rPr>
              <a:t>，假设</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车达到最大速度后匀速行驶，</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车运动的</a:t>
            </a:r>
            <a:r>
              <a:rPr lang="en-US" altLang="zh-CN" b="1" i="1" kern="100" dirty="0">
                <a:latin typeface="Times New Roman"/>
                <a:ea typeface="方正细黑一简体"/>
                <a:cs typeface="Courier New"/>
              </a:rPr>
              <a:t>v</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图像如图乙所示。则下列说法正确的是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25602" name="Picture 2" descr="24WLELXGKFAX7-135.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721323" y="4293095"/>
            <a:ext cx="5616624" cy="243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1279303"/>
            <a:ext cx="10975658" cy="3949897"/>
          </a:xfrm>
        </p:spPr>
        <p:txBody>
          <a:bodyPr/>
          <a:lstStyle/>
          <a:p>
            <a:pPr indent="713740" algn="just">
              <a:lnSpc>
                <a:spcPct val="200000"/>
              </a:lnSpc>
              <a:spcAft>
                <a:spcPts val="0"/>
              </a:spcAft>
              <a:tabLst>
                <a:tab pos="5941060" algn="l"/>
              </a:tabLst>
            </a:pP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s</a:t>
            </a:r>
            <a:r>
              <a:rPr lang="zh-CN" altLang="zh-CN" b="1" kern="100" dirty="0">
                <a:latin typeface="Times New Roman"/>
                <a:ea typeface="方正细黑一简体"/>
                <a:cs typeface="Times New Roman"/>
              </a:rPr>
              <a:t>时，两车相遇</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2 s</a:t>
            </a:r>
            <a:r>
              <a:rPr lang="zh-CN" altLang="zh-CN" b="1" kern="100" dirty="0">
                <a:latin typeface="Times New Roman"/>
                <a:ea typeface="方正细黑一简体"/>
                <a:cs typeface="Times New Roman"/>
              </a:rPr>
              <a:t>时，</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车在</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车前面</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．两车可以相遇两次，相遇时间分别是</a:t>
            </a:r>
            <a:r>
              <a:rPr lang="en-US" altLang="zh-CN" b="1" kern="100" dirty="0">
                <a:latin typeface="Times New Roman"/>
                <a:ea typeface="方正细黑一简体"/>
                <a:cs typeface="Courier New"/>
              </a:rPr>
              <a:t>1 s</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4 s</a:t>
            </a:r>
            <a:endParaRPr lang="zh-CN" altLang="zh-CN" sz="1050" kern="100" dirty="0">
              <a:latin typeface="宋体"/>
              <a:cs typeface="Courier New"/>
            </a:endParaRPr>
          </a:p>
          <a:p>
            <a:pPr indent="713740" algn="just">
              <a:lnSpc>
                <a:spcPct val="200000"/>
              </a:lnSpc>
              <a:spcAft>
                <a:spcPts val="0"/>
              </a:spcAft>
              <a:tabLst>
                <a:tab pos="5941060" algn="l"/>
              </a:tabLst>
            </a:pP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．如果</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车无法追上</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车，则</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0</a:t>
            </a:r>
            <a:r>
              <a:rPr lang="zh-CN" altLang="zh-CN" b="1" kern="100" dirty="0">
                <a:latin typeface="Times New Roman"/>
                <a:ea typeface="方正细黑一简体"/>
                <a:cs typeface="Times New Roman"/>
              </a:rPr>
              <a:t>时两车相距至少为</a:t>
            </a:r>
            <a:r>
              <a:rPr lang="en-US" altLang="zh-CN" b="1" kern="100" dirty="0">
                <a:latin typeface="Times New Roman"/>
                <a:ea typeface="方正细黑一简体"/>
                <a:cs typeface="Courier New"/>
              </a:rPr>
              <a:t>15 m</a:t>
            </a:r>
            <a:endParaRPr lang="zh-CN" altLang="zh-CN" sz="1050" kern="100" dirty="0">
              <a:effectLst/>
              <a:latin typeface="宋体"/>
              <a:cs typeface="Courier New"/>
            </a:endParaRPr>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552971" y="559224"/>
            <a:ext cx="11104452" cy="5822104"/>
          </a:xfrm>
        </p:spPr>
        <p:txBody>
          <a:bodyPr/>
          <a:lstStyle/>
          <a:p>
            <a:pPr indent="713740" algn="just">
              <a:lnSpc>
                <a:spcPct val="20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smtClean="0">
                <a:latin typeface="Times New Roman"/>
                <a:ea typeface="方正细黑一简体"/>
                <a:cs typeface="Courier New"/>
              </a:rPr>
              <a:t>B</a:t>
            </a:r>
            <a:endParaRPr lang="zh-CN" altLang="zh-CN" sz="1050" kern="100" dirty="0">
              <a:latin typeface="宋体"/>
              <a:cs typeface="Courier New"/>
            </a:endParaRPr>
          </a:p>
          <a:p>
            <a:pPr indent="713740" algn="just">
              <a:lnSpc>
                <a:spcPct val="20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在图乙中作出</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车的</a:t>
            </a:r>
            <a:r>
              <a:rPr lang="en-US" altLang="zh-CN" b="1" i="1" kern="100" dirty="0">
                <a:latin typeface="Times New Roman"/>
                <a:ea typeface="方正细黑一简体"/>
                <a:cs typeface="Courier New"/>
              </a:rPr>
              <a:t>v</a:t>
            </a:r>
            <a:r>
              <a:rPr lang="en-US" altLang="zh-CN" b="1" kern="100" dirty="0">
                <a:latin typeface="Times New Roman"/>
                <a:ea typeface="方正细黑一简体"/>
                <a:cs typeface="Courier New"/>
              </a:rPr>
              <a:t>-</a:t>
            </a:r>
            <a:r>
              <a:rPr lang="en-US" altLang="zh-CN" b="1" i="1" kern="100" dirty="0">
                <a:latin typeface="Times New Roman"/>
                <a:ea typeface="方正细黑一简体"/>
                <a:cs typeface="Courier New"/>
              </a:rPr>
              <a:t>t</a:t>
            </a:r>
            <a:r>
              <a:rPr lang="zh-CN" altLang="zh-CN" b="1" kern="100" dirty="0">
                <a:latin typeface="Times New Roman"/>
                <a:ea typeface="方正细黑一简体"/>
                <a:cs typeface="Times New Roman"/>
              </a:rPr>
              <a:t>图像如图所示，</a:t>
            </a:r>
            <a:r>
              <a:rPr lang="zh-CN" altLang="zh-CN" b="1" kern="100" dirty="0" smtClean="0">
                <a:latin typeface="Times New Roman"/>
                <a:ea typeface="方正细黑一简体"/>
                <a:cs typeface="Times New Roman"/>
              </a:rPr>
              <a:t>由</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题</a:t>
            </a:r>
            <a:r>
              <a:rPr lang="zh-CN" altLang="zh-CN" b="1" kern="100" dirty="0">
                <a:latin typeface="Times New Roman"/>
                <a:ea typeface="方正细黑一简体"/>
                <a:cs typeface="Times New Roman"/>
              </a:rPr>
              <a:t>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刚开始相距</a:t>
            </a:r>
            <a:r>
              <a:rPr lang="en-US" altLang="zh-CN" b="1" kern="100" dirty="0">
                <a:latin typeface="Times New Roman"/>
                <a:ea typeface="方正细黑一简体"/>
                <a:cs typeface="Courier New"/>
              </a:rPr>
              <a:t>12.5 m</a:t>
            </a:r>
            <a:r>
              <a:rPr lang="zh-CN" altLang="zh-CN" b="1" kern="100" dirty="0">
                <a:latin typeface="Times New Roman"/>
                <a:ea typeface="方正细黑一简体"/>
                <a:cs typeface="Times New Roman"/>
              </a:rPr>
              <a:t>，根据速度</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时间</a:t>
            </a:r>
            <a:r>
              <a:rPr lang="zh-CN" altLang="zh-CN" b="1" kern="100" dirty="0" smtClean="0">
                <a:latin typeface="Times New Roman"/>
                <a:ea typeface="方正细黑一简体"/>
                <a:cs typeface="Times New Roman"/>
              </a:rPr>
              <a:t>图</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zh-CN" altLang="zh-CN" b="1" kern="100" dirty="0" smtClean="0">
                <a:latin typeface="Times New Roman"/>
                <a:ea typeface="方正细黑一简体"/>
                <a:cs typeface="Times New Roman"/>
              </a:rPr>
              <a:t>像</a:t>
            </a:r>
            <a:r>
              <a:rPr lang="zh-CN" altLang="zh-CN" b="1" kern="100" dirty="0">
                <a:latin typeface="Times New Roman"/>
                <a:ea typeface="方正细黑一简体"/>
                <a:cs typeface="Times New Roman"/>
              </a:rPr>
              <a:t>与坐标轴围成的面积表示位移分析可知，当</a:t>
            </a:r>
            <a:r>
              <a:rPr lang="en-US" altLang="zh-CN" b="1" kern="100" dirty="0">
                <a:latin typeface="Times New Roman"/>
                <a:ea typeface="方正细黑一简体"/>
                <a:cs typeface="Courier New"/>
              </a:rPr>
              <a:t>Δ</a:t>
            </a:r>
            <a:r>
              <a:rPr lang="en-US" altLang="zh-CN" b="1" i="1" kern="100" dirty="0">
                <a:latin typeface="Times New Roman"/>
                <a:ea typeface="方正细黑一简体"/>
                <a:cs typeface="Courier New"/>
              </a:rPr>
              <a:t>s</a:t>
            </a:r>
            <a:r>
              <a:rPr lang="zh-CN" altLang="zh-CN" b="1" kern="100" dirty="0" smtClean="0">
                <a:latin typeface="Times New Roman"/>
                <a:ea typeface="方正细黑一简体"/>
                <a:cs typeface="Times New Roman"/>
              </a:rPr>
              <a:t>＝</a:t>
            </a:r>
            <a:endParaRPr lang="en-US" altLang="zh-CN" b="1" kern="100" dirty="0" smtClean="0">
              <a:latin typeface="Times New Roman"/>
              <a:ea typeface="方正细黑一简体"/>
              <a:cs typeface="Times New Roman"/>
            </a:endParaRPr>
          </a:p>
          <a:p>
            <a:pPr indent="0" algn="just">
              <a:lnSpc>
                <a:spcPct val="200000"/>
              </a:lnSpc>
              <a:spcAft>
                <a:spcPts val="0"/>
              </a:spcAft>
              <a:tabLst>
                <a:tab pos="5941060" algn="l"/>
              </a:tabLst>
            </a:pPr>
            <a:r>
              <a:rPr lang="en-US" altLang="zh-CN" b="1" kern="100" dirty="0" smtClean="0">
                <a:latin typeface="Times New Roman"/>
                <a:ea typeface="方正细黑一简体"/>
                <a:cs typeface="Courier New"/>
              </a:rPr>
              <a:t>12.5 </a:t>
            </a:r>
            <a:r>
              <a:rPr lang="en-US" altLang="zh-CN" b="1" kern="100" dirty="0">
                <a:latin typeface="Times New Roman"/>
                <a:ea typeface="方正细黑一简体"/>
                <a:cs typeface="Courier New"/>
              </a:rPr>
              <a:t>m</a:t>
            </a:r>
            <a:r>
              <a:rPr lang="zh-CN" altLang="zh-CN" b="1" kern="100" dirty="0">
                <a:latin typeface="Times New Roman"/>
                <a:ea typeface="方正细黑一简体"/>
                <a:cs typeface="Times New Roman"/>
              </a:rPr>
              <a:t>时两车相遇，所以</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相遇时间分别为</a:t>
            </a:r>
            <a:r>
              <a:rPr lang="en-US" altLang="zh-CN" b="1" kern="100" dirty="0">
                <a:latin typeface="Times New Roman"/>
                <a:ea typeface="方正细黑一简体"/>
                <a:cs typeface="Courier New"/>
              </a:rPr>
              <a:t>1 s</a:t>
            </a:r>
            <a:r>
              <a:rPr lang="zh-CN" altLang="zh-CN" b="1" kern="100" dirty="0">
                <a:latin typeface="Times New Roman"/>
                <a:ea typeface="方正细黑一简体"/>
                <a:cs typeface="Times New Roman"/>
              </a:rPr>
              <a:t>和</a:t>
            </a:r>
            <a:r>
              <a:rPr lang="en-US" altLang="zh-CN" b="1" kern="100" dirty="0">
                <a:latin typeface="Times New Roman"/>
                <a:ea typeface="方正细黑一简体"/>
                <a:cs typeface="Courier New"/>
              </a:rPr>
              <a:t>3 s</a:t>
            </a:r>
            <a:r>
              <a:rPr lang="zh-CN" altLang="zh-CN" b="1" kern="100" dirty="0">
                <a:latin typeface="Times New Roman"/>
                <a:ea typeface="方正细黑一简体"/>
                <a:cs typeface="Times New Roman"/>
              </a:rPr>
              <a:t>，且</a:t>
            </a:r>
            <a:r>
              <a:rPr lang="en-US" altLang="zh-CN" b="1" kern="100" dirty="0">
                <a:latin typeface="Times New Roman"/>
                <a:ea typeface="方正细黑一简体"/>
                <a:cs typeface="Courier New"/>
              </a:rPr>
              <a:t>2 s</a:t>
            </a:r>
            <a:r>
              <a:rPr lang="zh-CN" altLang="zh-CN" b="1" kern="100" dirty="0">
                <a:latin typeface="Times New Roman"/>
                <a:ea typeface="方正细黑一简体"/>
                <a:cs typeface="Times New Roman"/>
              </a:rPr>
              <a:t>时</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车在前，</a:t>
            </a:r>
            <a:r>
              <a:rPr lang="en-US" altLang="zh-CN" b="1" i="1" kern="100" dirty="0">
                <a:latin typeface="Times New Roman"/>
                <a:ea typeface="方正细黑一简体"/>
                <a:cs typeface="Courier New"/>
              </a:rPr>
              <a:t>B</a:t>
            </a:r>
            <a:r>
              <a:rPr lang="zh-CN" altLang="zh-CN" b="1" kern="100" dirty="0">
                <a:latin typeface="Times New Roman"/>
                <a:ea typeface="方正细黑一简体"/>
                <a:cs typeface="Times New Roman"/>
              </a:rPr>
              <a:t>车在后，</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正确；</a:t>
            </a:r>
            <a:endParaRPr lang="zh-CN" altLang="zh-CN" sz="1050" kern="100" dirty="0">
              <a:effectLst/>
              <a:latin typeface="宋体"/>
              <a:cs typeface="Courier New"/>
            </a:endParaRPr>
          </a:p>
        </p:txBody>
      </p:sp>
      <p:pic>
        <p:nvPicPr>
          <p:cNvPr id="26626" name="Picture 2" descr="F:\物理（合版）\24WLELXGKFAX7-136.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849111" y="1957943"/>
            <a:ext cx="2719685" cy="247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arn(inVertical)">
                                      <p:cBhvr>
                                        <p:cTn id="10" dur="500"/>
                                        <p:tgtEl>
                                          <p:spTgt spid="2">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arn(inVertical)">
                                      <p:cBhvr>
                                        <p:cTn id="13" dur="500"/>
                                        <p:tgtEl>
                                          <p:spTgt spid="2">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barn(inVertical)">
                                      <p:cBhvr>
                                        <p:cTn id="16" dur="500"/>
                                        <p:tgtEl>
                                          <p:spTgt spid="2">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26626"/>
                                        </p:tgtEl>
                                        <p:attrNameLst>
                                          <p:attrName>style.visibility</p:attrName>
                                        </p:attrNameLst>
                                      </p:cBhvr>
                                      <p:to>
                                        <p:strVal val="visible"/>
                                      </p:to>
                                    </p:set>
                                    <p:animEffect transition="in" filter="barn(inVertical)">
                                      <p:cBhvr>
                                        <p:cTn id="19"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4254226855"/>
              </p:ext>
            </p:extLst>
          </p:nvPr>
        </p:nvGraphicFramePr>
        <p:xfrm>
          <a:off x="841003" y="1772816"/>
          <a:ext cx="10367962" cy="3403600"/>
        </p:xfrm>
        <a:graphic>
          <a:graphicData uri="http://schemas.openxmlformats.org/presentationml/2006/ole">
            <mc:AlternateContent xmlns:mc="http://schemas.openxmlformats.org/markup-compatibility/2006">
              <mc:Choice xmlns:v="urn:schemas-microsoft-com:vml" Requires="v">
                <p:oleObj spid="_x0000_s31751" name="文档" r:id="rId4" imgW="10367808" imgH="3404246" progId="Word.Document.12">
                  <p:embed/>
                </p:oleObj>
              </mc:Choice>
              <mc:Fallback>
                <p:oleObj name="文档" r:id="rId4" imgW="10367808" imgH="3404246" progId="Word.Document.12">
                  <p:embed/>
                  <p:pic>
                    <p:nvPicPr>
                      <p:cNvPr id="0" name=""/>
                      <p:cNvPicPr/>
                      <p:nvPr/>
                    </p:nvPicPr>
                    <p:blipFill>
                      <a:blip r:embed="rId5"/>
                      <a:stretch>
                        <a:fillRect/>
                      </a:stretch>
                    </p:blipFill>
                    <p:spPr>
                      <a:xfrm>
                        <a:off x="841003" y="1772816"/>
                        <a:ext cx="10367962" cy="3403600"/>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3937347" y="764704"/>
            <a:ext cx="4369395"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内容占位符 1"/>
          <p:cNvSpPr>
            <a:spLocks noGrp="1"/>
          </p:cNvSpPr>
          <p:nvPr>
            <p:ph idx="1"/>
          </p:nvPr>
        </p:nvSpPr>
        <p:spPr>
          <a:xfrm>
            <a:off x="408955" y="620688"/>
            <a:ext cx="11176460" cy="5606079"/>
          </a:xfrm>
        </p:spPr>
        <p:txBody>
          <a:bodyPr>
            <a:normAutofit/>
          </a:bodyPr>
          <a:lstStyle/>
          <a:p>
            <a:pPr indent="0" algn="ctr">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六</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假设与守恒思维</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latin typeface="Times New Roman"/>
                <a:ea typeface="方正细黑一简体"/>
                <a:cs typeface="Times New Roman"/>
              </a:rPr>
              <a:t>假设思维是以科学事实为基础，形成对研究对象、物理过程、物理结论的假设，然后根据物理规律进行分析、讨论和计算，得到对假设的肯定或否定的结论，假设思维可使我们在解决复杂问题时迅速找到思考方向和发力点。守恒是指在事物的发展变化过程中，某一些量的各个部分在发生变化，而其总和始终保持不变。守恒思维是人们在科学研究过程中对自然本质的一种认识、一种反映形式。</a:t>
            </a:r>
            <a:r>
              <a:rPr lang="en-US" altLang="zh-CN" b="1" kern="100" dirty="0">
                <a:latin typeface="Times New Roman"/>
                <a:ea typeface="方正细黑一简体"/>
                <a:cs typeface="Courier New"/>
              </a:rPr>
              <a:t> </a:t>
            </a:r>
            <a:endParaRPr lang="zh-CN" altLang="zh-CN" sz="1050" kern="100" dirty="0">
              <a:effectLst/>
              <a:latin typeface="宋体"/>
              <a:cs typeface="Courier New"/>
            </a:endParaRPr>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64850994"/>
              </p:ext>
            </p:extLst>
          </p:nvPr>
        </p:nvGraphicFramePr>
        <p:xfrm>
          <a:off x="696987" y="548680"/>
          <a:ext cx="10607675" cy="5659438"/>
        </p:xfrm>
        <a:graphic>
          <a:graphicData uri="http://schemas.openxmlformats.org/presentationml/2006/ole">
            <mc:AlternateContent xmlns:mc="http://schemas.openxmlformats.org/markup-compatibility/2006">
              <mc:Choice xmlns:v="urn:schemas-microsoft-com:vml" Requires="v">
                <p:oleObj spid="_x0000_s32775" name="文档" r:id="rId4" imgW="10608083" imgH="5659946" progId="Word.Document.12">
                  <p:embed/>
                </p:oleObj>
              </mc:Choice>
              <mc:Fallback>
                <p:oleObj name="文档" r:id="rId4" imgW="10608083" imgH="5659946" progId="Word.Document.12">
                  <p:embed/>
                  <p:pic>
                    <p:nvPicPr>
                      <p:cNvPr id="0" name=""/>
                      <p:cNvPicPr/>
                      <p:nvPr/>
                    </p:nvPicPr>
                    <p:blipFill>
                      <a:blip r:embed="rId5"/>
                      <a:stretch>
                        <a:fillRect/>
                      </a:stretch>
                    </p:blipFill>
                    <p:spPr>
                      <a:xfrm>
                        <a:off x="696987" y="548680"/>
                        <a:ext cx="10607675" cy="5659438"/>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968795645"/>
              </p:ext>
            </p:extLst>
          </p:nvPr>
        </p:nvGraphicFramePr>
        <p:xfrm>
          <a:off x="696987" y="116632"/>
          <a:ext cx="10367962" cy="4883150"/>
        </p:xfrm>
        <a:graphic>
          <a:graphicData uri="http://schemas.openxmlformats.org/presentationml/2006/ole">
            <mc:AlternateContent xmlns:mc="http://schemas.openxmlformats.org/markup-compatibility/2006">
              <mc:Choice xmlns:v="urn:schemas-microsoft-com:vml" Requires="v">
                <p:oleObj spid="_x0000_s28685" name="文档" r:id="rId4" imgW="10367808" imgH="4882850" progId="Word.Document.12">
                  <p:embed/>
                </p:oleObj>
              </mc:Choice>
              <mc:Fallback>
                <p:oleObj name="文档" r:id="rId4" imgW="10367808" imgH="4882850" progId="Word.Document.12">
                  <p:embed/>
                  <p:pic>
                    <p:nvPicPr>
                      <p:cNvPr id="0" name=""/>
                      <p:cNvPicPr/>
                      <p:nvPr/>
                    </p:nvPicPr>
                    <p:blipFill>
                      <a:blip r:embed="rId5"/>
                      <a:stretch>
                        <a:fillRect/>
                      </a:stretch>
                    </p:blipFill>
                    <p:spPr>
                      <a:xfrm>
                        <a:off x="696987" y="116632"/>
                        <a:ext cx="10367962" cy="4883150"/>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251462912"/>
              </p:ext>
            </p:extLst>
          </p:nvPr>
        </p:nvGraphicFramePr>
        <p:xfrm>
          <a:off x="741163" y="4702447"/>
          <a:ext cx="10541000" cy="1966913"/>
        </p:xfrm>
        <a:graphic>
          <a:graphicData uri="http://schemas.openxmlformats.org/presentationml/2006/ole">
            <mc:AlternateContent xmlns:mc="http://schemas.openxmlformats.org/markup-compatibility/2006">
              <mc:Choice xmlns:v="urn:schemas-microsoft-com:vml" Requires="v">
                <p:oleObj spid="_x0000_s28686" name="文档" r:id="rId7" imgW="10889724" imgH="2025703" progId="Word.Document.12">
                  <p:embed/>
                </p:oleObj>
              </mc:Choice>
              <mc:Fallback>
                <p:oleObj name="文档" r:id="rId7" imgW="10889724" imgH="2025703" progId="Word.Document.12">
                  <p:embed/>
                  <p:pic>
                    <p:nvPicPr>
                      <p:cNvPr id="0" name="对象 2"/>
                      <p:cNvPicPr>
                        <a:picLocks noChangeAspect="1" noChangeArrowheads="1"/>
                      </p:cNvPicPr>
                      <p:nvPr/>
                    </p:nvPicPr>
                    <p:blipFill>
                      <a:blip r:embed="rId8"/>
                      <a:srcRect/>
                      <a:stretch>
                        <a:fillRect/>
                      </a:stretch>
                    </p:blipFill>
                    <p:spPr bwMode="auto">
                      <a:xfrm>
                        <a:off x="741163" y="4702447"/>
                        <a:ext cx="10541000"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extLst>
              <p:ext uri="{D42A27DB-BD31-4B8C-83A1-F6EECF244321}">
                <p14:modId xmlns:p14="http://schemas.microsoft.com/office/powerpoint/2010/main" val="658711181"/>
              </p:ext>
            </p:extLst>
          </p:nvPr>
        </p:nvGraphicFramePr>
        <p:xfrm>
          <a:off x="580503" y="214164"/>
          <a:ext cx="11061700" cy="4799012"/>
        </p:xfrm>
        <a:graphic>
          <a:graphicData uri="http://schemas.openxmlformats.org/presentationml/2006/ole">
            <mc:AlternateContent xmlns:mc="http://schemas.openxmlformats.org/markup-compatibility/2006">
              <mc:Choice xmlns:v="urn:schemas-microsoft-com:vml" Requires="v">
                <p:oleObj spid="_x0000_s27661" name="文档" r:id="rId4" imgW="11176040" imgH="4840378" progId="Word.Document.12">
                  <p:embed/>
                </p:oleObj>
              </mc:Choice>
              <mc:Fallback>
                <p:oleObj name="文档" r:id="rId4" imgW="11176040" imgH="4840378" progId="Word.Document.12">
                  <p:embed/>
                  <p:pic>
                    <p:nvPicPr>
                      <p:cNvPr id="0" name=""/>
                      <p:cNvPicPr/>
                      <p:nvPr/>
                    </p:nvPicPr>
                    <p:blipFill>
                      <a:blip r:embed="rId5"/>
                      <a:stretch>
                        <a:fillRect/>
                      </a:stretch>
                    </p:blipFill>
                    <p:spPr>
                      <a:xfrm>
                        <a:off x="580503" y="214164"/>
                        <a:ext cx="11061700" cy="4799012"/>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79465109"/>
              </p:ext>
            </p:extLst>
          </p:nvPr>
        </p:nvGraphicFramePr>
        <p:xfrm>
          <a:off x="624979" y="4227513"/>
          <a:ext cx="10845800" cy="2438400"/>
        </p:xfrm>
        <a:graphic>
          <a:graphicData uri="http://schemas.openxmlformats.org/presentationml/2006/ole">
            <mc:AlternateContent xmlns:mc="http://schemas.openxmlformats.org/markup-compatibility/2006">
              <mc:Choice xmlns:v="urn:schemas-microsoft-com:vml" Requires="v">
                <p:oleObj spid="_x0000_s27662" name="文档" r:id="rId7" imgW="10956986" imgH="2459782" progId="Word.Document.12">
                  <p:embed/>
                </p:oleObj>
              </mc:Choice>
              <mc:Fallback>
                <p:oleObj name="文档" r:id="rId7" imgW="10956986" imgH="2459782" progId="Word.Document.12">
                  <p:embed/>
                  <p:pic>
                    <p:nvPicPr>
                      <p:cNvPr id="0" name=""/>
                      <p:cNvPicPr/>
                      <p:nvPr/>
                    </p:nvPicPr>
                    <p:blipFill>
                      <a:blip r:embed="rId8"/>
                      <a:stretch>
                        <a:fillRect/>
                      </a:stretch>
                    </p:blipFill>
                    <p:spPr>
                      <a:xfrm>
                        <a:off x="624979" y="4227513"/>
                        <a:ext cx="10845800" cy="2438400"/>
                      </a:xfrm>
                      <a:prstGeom prst="rect">
                        <a:avLst/>
                      </a:prstGeom>
                    </p:spPr>
                  </p:pic>
                </p:oleObj>
              </mc:Fallback>
            </mc:AlternateContent>
          </a:graphicData>
        </a:graphic>
      </p:graphicFrame>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24979" y="116632"/>
            <a:ext cx="10975658" cy="5256586"/>
          </a:xfrm>
        </p:spPr>
        <p:txBody>
          <a:bodyPr/>
          <a:lstStyle/>
          <a:p>
            <a:pPr indent="713740" algn="just">
              <a:lnSpc>
                <a:spcPct val="170000"/>
              </a:lnSpc>
              <a:spcAft>
                <a:spcPts val="0"/>
              </a:spcAft>
              <a:tabLst>
                <a:tab pos="5941060" algn="l"/>
              </a:tabLst>
            </a:pP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应用体验</a:t>
            </a:r>
            <a:r>
              <a:rPr lang="en-US" altLang="zh-CN" b="1" kern="100" dirty="0">
                <a:solidFill>
                  <a:srgbClr val="7030A0"/>
                </a:solidFill>
                <a:latin typeface="Times New Roman"/>
                <a:ea typeface="方正细黑一简体"/>
                <a:cs typeface="Courier New"/>
              </a:rPr>
              <a:t>]</a:t>
            </a:r>
            <a:endParaRPr lang="zh-CN" altLang="zh-CN" sz="1050" kern="100" dirty="0">
              <a:latin typeface="宋体"/>
              <a:cs typeface="Courier New"/>
            </a:endParaRPr>
          </a:p>
          <a:p>
            <a:pPr indent="713740" algn="just">
              <a:lnSpc>
                <a:spcPct val="170000"/>
              </a:lnSpc>
              <a:spcAft>
                <a:spcPts val="0"/>
              </a:spcAft>
              <a:tabLst>
                <a:tab pos="5941060" algn="l"/>
              </a:tabLst>
            </a:pPr>
            <a:r>
              <a:rPr lang="en-US" altLang="zh-CN" b="1" kern="100" dirty="0">
                <a:latin typeface="Times New Roman"/>
                <a:ea typeface="方正细黑一简体"/>
                <a:cs typeface="Courier New"/>
              </a:rPr>
              <a:t>6</a:t>
            </a:r>
            <a:r>
              <a:rPr lang="zh-CN" altLang="zh-CN" b="1" kern="100" dirty="0">
                <a:latin typeface="Times New Roman"/>
                <a:ea typeface="方正细黑一简体"/>
                <a:cs typeface="Times New Roman"/>
              </a:rPr>
              <a:t>．</a:t>
            </a:r>
            <a:r>
              <a:rPr lang="en-US" altLang="zh-CN" b="1" kern="100" dirty="0">
                <a:solidFill>
                  <a:srgbClr val="7030A0"/>
                </a:solidFill>
                <a:latin typeface="Times New Roman"/>
                <a:ea typeface="方正细黑一简体"/>
                <a:cs typeface="Courier New"/>
              </a:rPr>
              <a:t>(</a:t>
            </a:r>
            <a:r>
              <a:rPr lang="zh-CN" altLang="zh-CN" b="1" kern="100" dirty="0">
                <a:solidFill>
                  <a:srgbClr val="7030A0"/>
                </a:solidFill>
                <a:latin typeface="Times New Roman"/>
                <a:ea typeface="方正细黑一简体"/>
                <a:cs typeface="Times New Roman"/>
              </a:rPr>
              <a:t>多选</a:t>
            </a:r>
            <a:r>
              <a:rPr lang="en-US" altLang="zh-CN" b="1" kern="100" dirty="0">
                <a:solidFill>
                  <a:srgbClr val="7030A0"/>
                </a:solidFill>
                <a:latin typeface="Times New Roman"/>
                <a:ea typeface="方正细黑一简体"/>
                <a:cs typeface="Courier New"/>
              </a:rPr>
              <a:t>)</a:t>
            </a:r>
            <a:r>
              <a:rPr lang="zh-CN" altLang="zh-CN" b="1" kern="100" dirty="0">
                <a:latin typeface="Times New Roman"/>
                <a:ea typeface="方正细黑一简体"/>
                <a:cs typeface="Times New Roman"/>
              </a:rPr>
              <a:t>如图所示，足够长的传送带与水平面</a:t>
            </a:r>
            <a:r>
              <a:rPr lang="zh-CN" altLang="zh-CN" b="1" kern="100" dirty="0" smtClean="0">
                <a:latin typeface="Times New Roman"/>
                <a:ea typeface="方正细黑一简体"/>
                <a:cs typeface="Times New Roman"/>
              </a:rPr>
              <a:t>夹角</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为</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，以速度</a:t>
            </a:r>
            <a:r>
              <a:rPr lang="en-US" altLang="zh-CN" b="1" i="1" kern="100" dirty="0">
                <a:latin typeface="Times New Roman"/>
                <a:ea typeface="方正细黑一简体"/>
                <a:cs typeface="Courier New"/>
              </a:rPr>
              <a:t>v</a:t>
            </a:r>
            <a:r>
              <a:rPr lang="en-US" altLang="zh-CN" b="1" kern="100" baseline="-25000" dirty="0">
                <a:latin typeface="Times New Roman"/>
                <a:ea typeface="方正细黑一简体"/>
                <a:cs typeface="Courier New"/>
              </a:rPr>
              <a:t>0</a:t>
            </a:r>
            <a:r>
              <a:rPr lang="zh-CN" altLang="zh-CN" b="1" kern="100" dirty="0">
                <a:latin typeface="Times New Roman"/>
                <a:ea typeface="方正细黑一简体"/>
                <a:cs typeface="Times New Roman"/>
              </a:rPr>
              <a:t>逆时针匀速转动。在传送带的上端轻</a:t>
            </a:r>
            <a:r>
              <a:rPr lang="zh-CN" altLang="zh-CN" b="1" kern="100" dirty="0" smtClean="0">
                <a:latin typeface="Times New Roman"/>
                <a:ea typeface="方正细黑一简体"/>
                <a:cs typeface="Times New Roman"/>
              </a:rPr>
              <a:t>轻放</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置</a:t>
            </a:r>
            <a:r>
              <a:rPr lang="zh-CN" altLang="zh-CN" b="1" kern="100" dirty="0">
                <a:latin typeface="Times New Roman"/>
                <a:ea typeface="方正细黑一简体"/>
                <a:cs typeface="Times New Roman"/>
              </a:rPr>
              <a:t>一个质量为</a:t>
            </a:r>
            <a:r>
              <a:rPr lang="en-US" altLang="zh-CN" b="1" i="1" kern="100" dirty="0">
                <a:latin typeface="Times New Roman"/>
                <a:ea typeface="方正细黑一简体"/>
                <a:cs typeface="Courier New"/>
              </a:rPr>
              <a:t>m</a:t>
            </a:r>
            <a:r>
              <a:rPr lang="zh-CN" altLang="zh-CN" b="1" kern="100" dirty="0">
                <a:latin typeface="Times New Roman"/>
                <a:ea typeface="方正细黑一简体"/>
                <a:cs typeface="Times New Roman"/>
              </a:rPr>
              <a:t>的小木块，则下列选项中能客观地</a:t>
            </a:r>
            <a:r>
              <a:rPr lang="zh-CN" altLang="zh-CN" b="1" kern="100" dirty="0" smtClean="0">
                <a:latin typeface="Times New Roman"/>
                <a:ea typeface="方正细黑一简体"/>
                <a:cs typeface="Times New Roman"/>
              </a:rPr>
              <a:t>反映</a:t>
            </a:r>
            <a:endParaRPr lang="en-US" altLang="zh-CN" b="1" kern="100" dirty="0" smtClean="0">
              <a:latin typeface="Times New Roman"/>
              <a:ea typeface="方正细黑一简体"/>
              <a:cs typeface="Times New Roman"/>
            </a:endParaRPr>
          </a:p>
          <a:p>
            <a:pPr indent="0" algn="just">
              <a:lnSpc>
                <a:spcPct val="170000"/>
              </a:lnSpc>
              <a:spcAft>
                <a:spcPts val="0"/>
              </a:spcAft>
              <a:tabLst>
                <a:tab pos="5941060" algn="l"/>
              </a:tabLst>
            </a:pPr>
            <a:r>
              <a:rPr lang="zh-CN" altLang="zh-CN" b="1" kern="100" dirty="0" smtClean="0">
                <a:latin typeface="Times New Roman"/>
                <a:ea typeface="方正细黑一简体"/>
                <a:cs typeface="Times New Roman"/>
              </a:rPr>
              <a:t>小</a:t>
            </a:r>
            <a:r>
              <a:rPr lang="zh-CN" altLang="zh-CN" b="1" kern="100" dirty="0">
                <a:latin typeface="Times New Roman"/>
                <a:ea typeface="方正细黑一简体"/>
                <a:cs typeface="Times New Roman"/>
              </a:rPr>
              <a:t>木块受到的摩擦力和速度随时间变化情况的是</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　</a:t>
            </a:r>
            <a:r>
              <a:rPr lang="en-US" altLang="zh-CN" b="1" kern="100" dirty="0">
                <a:latin typeface="Times New Roman"/>
                <a:ea typeface="方正细黑一简体"/>
                <a:cs typeface="Courier New"/>
              </a:rPr>
              <a:t> )</a:t>
            </a:r>
            <a:endParaRPr lang="zh-CN" altLang="zh-CN" sz="1050" kern="100" dirty="0">
              <a:latin typeface="宋体"/>
              <a:cs typeface="Courier New"/>
            </a:endParaRPr>
          </a:p>
          <a:p>
            <a:endParaRPr lang="zh-CN" altLang="en-US" dirty="0"/>
          </a:p>
        </p:txBody>
      </p:sp>
      <p:pic>
        <p:nvPicPr>
          <p:cNvPr id="29698" name="Picture 2" descr="F:\物理（合版）\24WLELXGKFAX7-138.T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9547844" y="1257176"/>
            <a:ext cx="223837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descr="24WLELXGKFAX7-139.T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010069" y="4221088"/>
            <a:ext cx="8263982" cy="2338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442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08955" y="332656"/>
            <a:ext cx="11392484" cy="6182143"/>
          </a:xfrm>
        </p:spPr>
        <p:txBody>
          <a:bodyPr>
            <a:normAutofit/>
          </a:bodyPr>
          <a:lstStyle/>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答案：</a:t>
            </a:r>
            <a:r>
              <a:rPr lang="en-US" altLang="zh-CN" b="1" kern="100" dirty="0">
                <a:latin typeface="Times New Roman"/>
                <a:ea typeface="方正细黑一简体"/>
                <a:cs typeface="Courier New"/>
              </a:rPr>
              <a:t>BCD</a:t>
            </a:r>
            <a:r>
              <a:rPr lang="zh-CN" altLang="zh-CN" b="1" kern="100" dirty="0">
                <a:latin typeface="Times New Roman"/>
                <a:ea typeface="方正细黑一简体"/>
                <a:cs typeface="Times New Roman"/>
              </a:rPr>
              <a:t>　</a:t>
            </a:r>
            <a:endParaRPr lang="zh-CN" altLang="zh-CN" sz="1050" kern="100" dirty="0">
              <a:latin typeface="宋体"/>
              <a:cs typeface="Courier New"/>
            </a:endParaRPr>
          </a:p>
          <a:p>
            <a:pPr indent="713740" algn="just">
              <a:lnSpc>
                <a:spcPct val="170000"/>
              </a:lnSpc>
              <a:spcAft>
                <a:spcPts val="0"/>
              </a:spcAft>
              <a:tabLst>
                <a:tab pos="5941060" algn="l"/>
              </a:tabLst>
            </a:pPr>
            <a:r>
              <a:rPr lang="zh-CN" altLang="zh-CN" b="1" kern="100" dirty="0">
                <a:solidFill>
                  <a:srgbClr val="FF0000"/>
                </a:solidFill>
                <a:latin typeface="Times New Roman"/>
                <a:ea typeface="方正细黑一简体"/>
                <a:cs typeface="Times New Roman"/>
              </a:rPr>
              <a:t>解析：</a:t>
            </a:r>
            <a:r>
              <a:rPr lang="zh-CN" altLang="zh-CN" b="1" kern="100" dirty="0">
                <a:latin typeface="Times New Roman"/>
                <a:ea typeface="方正细黑一简体"/>
                <a:cs typeface="Times New Roman"/>
              </a:rPr>
              <a:t>当小木块速度小于传送带的速度时，小木块相对于传送带向上滑动，受到沿传送带向下的摩擦力，其加速度</a:t>
            </a:r>
            <a:r>
              <a:rPr lang="en-US" altLang="zh-CN" b="1" i="1" kern="100" dirty="0">
                <a:latin typeface="Times New Roman"/>
                <a:ea typeface="方正细黑一简体"/>
                <a:cs typeface="Courier New"/>
              </a:rPr>
              <a:t>a</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，因传送带足够长，当小木块与传送带速度相等后，若</a:t>
            </a:r>
            <a:r>
              <a:rPr lang="en-US" altLang="zh-CN" b="1" i="1" kern="100" dirty="0">
                <a:latin typeface="Times New Roman"/>
                <a:ea typeface="方正细黑一简体"/>
                <a:cs typeface="Courier New"/>
              </a:rPr>
              <a:t>μ</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，则</a:t>
            </a:r>
            <a:r>
              <a:rPr lang="en-US" altLang="zh-CN" b="1" i="1" kern="100" dirty="0">
                <a:latin typeface="Times New Roman"/>
                <a:ea typeface="方正细黑一简体"/>
                <a:cs typeface="Courier New"/>
              </a:rPr>
              <a:t>F</a:t>
            </a:r>
            <a:r>
              <a:rPr lang="en-US" altLang="zh-CN" b="1" kern="100" baseline="-25000" dirty="0">
                <a:latin typeface="Times New Roman"/>
                <a:ea typeface="方正细黑一简体"/>
                <a:cs typeface="Courier New"/>
              </a:rPr>
              <a:t>f</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mg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μmg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，摩擦力方向沿传送带向上，为静摩擦力，大小变小，小木块将随传送带一起匀速向下运动；若</a:t>
            </a:r>
            <a:r>
              <a:rPr lang="en-US" altLang="zh-CN" b="1" i="1" kern="100" dirty="0">
                <a:latin typeface="Times New Roman"/>
                <a:ea typeface="方正细黑一简体"/>
                <a:cs typeface="Courier New"/>
              </a:rPr>
              <a:t>μ</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tan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，则小木块将以</a:t>
            </a:r>
            <a:r>
              <a:rPr lang="en-US" altLang="zh-CN" b="1" i="1" kern="100" dirty="0">
                <a:latin typeface="Times New Roman"/>
                <a:ea typeface="方正细黑一简体"/>
                <a:cs typeface="Courier New"/>
              </a:rPr>
              <a:t>a</a:t>
            </a:r>
            <a:r>
              <a:rPr lang="en-US" altLang="zh-CN" b="1" kern="100" dirty="0">
                <a:latin typeface="Times New Roman"/>
                <a:ea typeface="方正细黑一简体"/>
                <a:cs typeface="Courier New"/>
              </a:rPr>
              <a:t>′</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g</a:t>
            </a:r>
            <a:r>
              <a:rPr lang="en-US" altLang="zh-CN" b="1" kern="100" dirty="0">
                <a:latin typeface="Times New Roman"/>
                <a:ea typeface="方正细黑一简体"/>
                <a:cs typeface="Courier New"/>
              </a:rPr>
              <a:t>sin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a:t>
            </a:r>
            <a:r>
              <a:rPr lang="en-US" altLang="zh-CN" b="1" i="1" kern="100" dirty="0">
                <a:latin typeface="Times New Roman"/>
                <a:ea typeface="方正细黑一简体"/>
                <a:cs typeface="Courier New"/>
              </a:rPr>
              <a:t>μg</a:t>
            </a:r>
            <a:r>
              <a:rPr lang="en-US" altLang="zh-CN" b="1" kern="100" dirty="0">
                <a:latin typeface="Times New Roman"/>
                <a:ea typeface="方正细黑一简体"/>
                <a:cs typeface="Courier New"/>
              </a:rPr>
              <a:t>cos </a:t>
            </a:r>
            <a:r>
              <a:rPr lang="en-US" altLang="zh-CN" b="1" i="1" kern="100" dirty="0">
                <a:latin typeface="Times New Roman"/>
                <a:ea typeface="方正细黑一简体"/>
                <a:cs typeface="Courier New"/>
              </a:rPr>
              <a:t>θ</a:t>
            </a:r>
            <a:r>
              <a:rPr lang="zh-CN" altLang="zh-CN" b="1" kern="100" dirty="0">
                <a:latin typeface="Times New Roman"/>
                <a:ea typeface="方正细黑一简体"/>
                <a:cs typeface="Times New Roman"/>
              </a:rPr>
              <a:t>的加速度向下加速运动，加速度减小，摩擦力大小不变，方向沿传送带向上，由以上分析可知，</a:t>
            </a:r>
            <a:r>
              <a:rPr lang="en-US" altLang="zh-CN" b="1" kern="100" dirty="0">
                <a:latin typeface="Times New Roman"/>
                <a:ea typeface="方正细黑一简体"/>
                <a:cs typeface="Courier New"/>
              </a:rPr>
              <a:t>A</a:t>
            </a:r>
            <a:r>
              <a:rPr lang="zh-CN" altLang="zh-CN" b="1" kern="100" dirty="0">
                <a:latin typeface="Times New Roman"/>
                <a:ea typeface="方正细黑一简体"/>
                <a:cs typeface="Times New Roman"/>
              </a:rPr>
              <a:t>错误，</a:t>
            </a:r>
            <a:r>
              <a:rPr lang="en-US" altLang="zh-CN" b="1" kern="100" dirty="0">
                <a:latin typeface="Times New Roman"/>
                <a:ea typeface="方正细黑一简体"/>
                <a:cs typeface="Courier New"/>
              </a:rPr>
              <a:t>B</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C</a:t>
            </a:r>
            <a:r>
              <a:rPr lang="zh-CN" altLang="zh-CN" b="1" kern="100" dirty="0">
                <a:latin typeface="Times New Roman"/>
                <a:ea typeface="方正细黑一简体"/>
                <a:cs typeface="Times New Roman"/>
              </a:rPr>
              <a:t>、</a:t>
            </a:r>
            <a:r>
              <a:rPr lang="en-US" altLang="zh-CN" b="1" kern="100" dirty="0">
                <a:latin typeface="Times New Roman"/>
                <a:ea typeface="方正细黑一简体"/>
                <a:cs typeface="Courier New"/>
              </a:rPr>
              <a:t>D</a:t>
            </a:r>
            <a:r>
              <a:rPr lang="zh-CN" altLang="zh-CN" b="1" kern="100" dirty="0">
                <a:latin typeface="Times New Roman"/>
                <a:ea typeface="方正细黑一简体"/>
                <a:cs typeface="Times New Roman"/>
              </a:rPr>
              <a:t>均正确。</a:t>
            </a:r>
            <a:endParaRPr lang="zh-CN" altLang="zh-CN" sz="1050" kern="100" dirty="0">
              <a:latin typeface="宋体"/>
              <a:cs typeface="Courier New"/>
            </a:endParaRPr>
          </a:p>
          <a:p>
            <a:endParaRPr lang="zh-CN" altLang="en-US" dirty="0"/>
          </a:p>
        </p:txBody>
      </p:sp>
    </p:spTree>
    <p:extLst>
      <p:ext uri="{BB962C8B-B14F-4D97-AF65-F5344CB8AC3E}">
        <p14:creationId xmlns:p14="http://schemas.microsoft.com/office/powerpoint/2010/main" val="5814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矩形 198"/>
          <p:cNvSpPr/>
          <p:nvPr/>
        </p:nvSpPr>
        <p:spPr>
          <a:xfrm>
            <a:off x="0" y="2120253"/>
            <a:ext cx="12192000" cy="2820692"/>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3" name="平行四边形 202"/>
          <p:cNvSpPr/>
          <p:nvPr/>
        </p:nvSpPr>
        <p:spPr>
          <a:xfrm>
            <a:off x="1094713" y="1949476"/>
            <a:ext cx="3058658" cy="399404"/>
          </a:xfrm>
          <a:prstGeom prst="parallelogram">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4" name="任意多边形 203"/>
          <p:cNvSpPr/>
          <p:nvPr/>
        </p:nvSpPr>
        <p:spPr>
          <a:xfrm>
            <a:off x="9362328"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5" name="任意多边形 204"/>
          <p:cNvSpPr/>
          <p:nvPr/>
        </p:nvSpPr>
        <p:spPr>
          <a:xfrm>
            <a:off x="9784960"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6" name="任意多边形 205"/>
          <p:cNvSpPr/>
          <p:nvPr/>
        </p:nvSpPr>
        <p:spPr>
          <a:xfrm>
            <a:off x="10207593"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7" name="任意多边形 206"/>
          <p:cNvSpPr/>
          <p:nvPr/>
        </p:nvSpPr>
        <p:spPr>
          <a:xfrm>
            <a:off x="10630227" y="4301150"/>
            <a:ext cx="661661" cy="1313835"/>
          </a:xfrm>
          <a:custGeom>
            <a:avLst/>
            <a:gdLst>
              <a:gd name="connsiteX0" fmla="*/ 260195 w 524147"/>
              <a:gd name="connsiteY0" fmla="*/ 0 h 1040778"/>
              <a:gd name="connsiteX1" fmla="*/ 524147 w 524147"/>
              <a:gd name="connsiteY1" fmla="*/ 0 h 1040778"/>
              <a:gd name="connsiteX2" fmla="*/ 263952 w 524147"/>
              <a:gd name="connsiteY2" fmla="*/ 1040778 h 1040778"/>
              <a:gd name="connsiteX3" fmla="*/ 0 w 524147"/>
              <a:gd name="connsiteY3" fmla="*/ 1040778 h 1040778"/>
            </a:gdLst>
            <a:ahLst/>
            <a:cxnLst>
              <a:cxn ang="0">
                <a:pos x="connsiteX0" y="connsiteY0"/>
              </a:cxn>
              <a:cxn ang="0">
                <a:pos x="connsiteX1" y="connsiteY1"/>
              </a:cxn>
              <a:cxn ang="0">
                <a:pos x="connsiteX2" y="connsiteY2"/>
              </a:cxn>
              <a:cxn ang="0">
                <a:pos x="connsiteX3" y="connsiteY3"/>
              </a:cxn>
            </a:cxnLst>
            <a:rect l="l" t="t" r="r" b="b"/>
            <a:pathLst>
              <a:path w="524147" h="1040778">
                <a:moveTo>
                  <a:pt x="260195" y="0"/>
                </a:moveTo>
                <a:lnTo>
                  <a:pt x="524147" y="0"/>
                </a:lnTo>
                <a:lnTo>
                  <a:pt x="263952" y="1040778"/>
                </a:lnTo>
                <a:lnTo>
                  <a:pt x="0" y="1040778"/>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8" name="任意多边形 207"/>
          <p:cNvSpPr/>
          <p:nvPr/>
        </p:nvSpPr>
        <p:spPr>
          <a:xfrm>
            <a:off x="9208610"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09" name="任意多边形 208"/>
          <p:cNvSpPr/>
          <p:nvPr/>
        </p:nvSpPr>
        <p:spPr>
          <a:xfrm>
            <a:off x="90970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0" name="任意多边形 209"/>
          <p:cNvSpPr/>
          <p:nvPr/>
        </p:nvSpPr>
        <p:spPr>
          <a:xfrm>
            <a:off x="89854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1" name="任意多边形 210"/>
          <p:cNvSpPr/>
          <p:nvPr/>
        </p:nvSpPr>
        <p:spPr>
          <a:xfrm>
            <a:off x="88738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2" name="任意多边形 211"/>
          <p:cNvSpPr/>
          <p:nvPr/>
        </p:nvSpPr>
        <p:spPr>
          <a:xfrm>
            <a:off x="87622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3" name="任意多边形 212"/>
          <p:cNvSpPr/>
          <p:nvPr/>
        </p:nvSpPr>
        <p:spPr>
          <a:xfrm>
            <a:off x="86506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4" name="任意多边形 213"/>
          <p:cNvSpPr/>
          <p:nvPr/>
        </p:nvSpPr>
        <p:spPr>
          <a:xfrm>
            <a:off x="85391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5" name="任意多边形 214"/>
          <p:cNvSpPr/>
          <p:nvPr/>
        </p:nvSpPr>
        <p:spPr>
          <a:xfrm>
            <a:off x="84275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6" name="任意多边形 215"/>
          <p:cNvSpPr/>
          <p:nvPr/>
        </p:nvSpPr>
        <p:spPr>
          <a:xfrm>
            <a:off x="83159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7" name="任意多边形 216"/>
          <p:cNvSpPr/>
          <p:nvPr/>
        </p:nvSpPr>
        <p:spPr>
          <a:xfrm>
            <a:off x="82043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8" name="任意多边形 217"/>
          <p:cNvSpPr/>
          <p:nvPr/>
        </p:nvSpPr>
        <p:spPr>
          <a:xfrm>
            <a:off x="809276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19" name="任意多边形 218"/>
          <p:cNvSpPr/>
          <p:nvPr/>
        </p:nvSpPr>
        <p:spPr>
          <a:xfrm>
            <a:off x="798117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0" name="任意多边形 219"/>
          <p:cNvSpPr/>
          <p:nvPr/>
        </p:nvSpPr>
        <p:spPr>
          <a:xfrm>
            <a:off x="786959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1" name="任意多边形 220"/>
          <p:cNvSpPr/>
          <p:nvPr/>
        </p:nvSpPr>
        <p:spPr>
          <a:xfrm>
            <a:off x="775800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2" name="任意多边形 221"/>
          <p:cNvSpPr/>
          <p:nvPr/>
        </p:nvSpPr>
        <p:spPr>
          <a:xfrm>
            <a:off x="764642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3" name="任意多边形 222"/>
          <p:cNvSpPr/>
          <p:nvPr/>
        </p:nvSpPr>
        <p:spPr>
          <a:xfrm>
            <a:off x="753483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4" name="任意多边形 223"/>
          <p:cNvSpPr/>
          <p:nvPr/>
        </p:nvSpPr>
        <p:spPr>
          <a:xfrm>
            <a:off x="742325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5" name="任意多边形 224"/>
          <p:cNvSpPr/>
          <p:nvPr/>
        </p:nvSpPr>
        <p:spPr>
          <a:xfrm>
            <a:off x="731166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6" name="任意多边形 225"/>
          <p:cNvSpPr/>
          <p:nvPr/>
        </p:nvSpPr>
        <p:spPr>
          <a:xfrm>
            <a:off x="720008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7" name="任意多边形 226"/>
          <p:cNvSpPr/>
          <p:nvPr/>
        </p:nvSpPr>
        <p:spPr>
          <a:xfrm>
            <a:off x="708849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8" name="任意多边形 227"/>
          <p:cNvSpPr/>
          <p:nvPr/>
        </p:nvSpPr>
        <p:spPr>
          <a:xfrm>
            <a:off x="697691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29" name="任意多边形 228"/>
          <p:cNvSpPr/>
          <p:nvPr/>
        </p:nvSpPr>
        <p:spPr>
          <a:xfrm>
            <a:off x="686532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0" name="任意多边形 229"/>
          <p:cNvSpPr/>
          <p:nvPr/>
        </p:nvSpPr>
        <p:spPr>
          <a:xfrm>
            <a:off x="675374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1" name="任意多边形 230"/>
          <p:cNvSpPr/>
          <p:nvPr/>
        </p:nvSpPr>
        <p:spPr>
          <a:xfrm>
            <a:off x="664215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2" name="任意多边形 231"/>
          <p:cNvSpPr/>
          <p:nvPr/>
        </p:nvSpPr>
        <p:spPr>
          <a:xfrm>
            <a:off x="653057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3" name="任意多边形 232"/>
          <p:cNvSpPr/>
          <p:nvPr/>
        </p:nvSpPr>
        <p:spPr>
          <a:xfrm>
            <a:off x="641898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4" name="任意多边形 233"/>
          <p:cNvSpPr/>
          <p:nvPr/>
        </p:nvSpPr>
        <p:spPr>
          <a:xfrm>
            <a:off x="630740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5" name="任意多边形 234"/>
          <p:cNvSpPr/>
          <p:nvPr/>
        </p:nvSpPr>
        <p:spPr>
          <a:xfrm>
            <a:off x="619581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6" name="任意多边形 235"/>
          <p:cNvSpPr/>
          <p:nvPr/>
        </p:nvSpPr>
        <p:spPr>
          <a:xfrm>
            <a:off x="6084234"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37" name="任意多边形 236"/>
          <p:cNvSpPr/>
          <p:nvPr/>
        </p:nvSpPr>
        <p:spPr>
          <a:xfrm>
            <a:off x="5972649" y="5130179"/>
            <a:ext cx="185041" cy="484806"/>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nvGrpSpPr>
          <p:cNvPr id="238" name="组合 237"/>
          <p:cNvGrpSpPr/>
          <p:nvPr/>
        </p:nvGrpSpPr>
        <p:grpSpPr>
          <a:xfrm>
            <a:off x="43309" y="1787405"/>
            <a:ext cx="1106331" cy="254302"/>
            <a:chOff x="-115731" y="1766100"/>
            <a:chExt cx="1106331" cy="254302"/>
          </a:xfrm>
          <a:solidFill>
            <a:schemeClr val="accent1">
              <a:lumMod val="20000"/>
              <a:lumOff val="80000"/>
            </a:schemeClr>
          </a:solidFill>
        </p:grpSpPr>
        <p:sp>
          <p:nvSpPr>
            <p:cNvPr id="239" name="任意多边形 238"/>
            <p:cNvSpPr/>
            <p:nvPr/>
          </p:nvSpPr>
          <p:spPr>
            <a:xfrm>
              <a:off x="35922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0" name="任意多边形 239"/>
            <p:cNvSpPr/>
            <p:nvPr/>
          </p:nvSpPr>
          <p:spPr>
            <a:xfrm>
              <a:off x="29985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1" name="任意多边形 240"/>
            <p:cNvSpPr/>
            <p:nvPr/>
          </p:nvSpPr>
          <p:spPr>
            <a:xfrm>
              <a:off x="24048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2" name="任意多边形 241"/>
            <p:cNvSpPr/>
            <p:nvPr/>
          </p:nvSpPr>
          <p:spPr>
            <a:xfrm>
              <a:off x="18111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3" name="任意多边形 242"/>
            <p:cNvSpPr/>
            <p:nvPr/>
          </p:nvSpPr>
          <p:spPr>
            <a:xfrm>
              <a:off x="12174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4" name="任意多边形 243"/>
            <p:cNvSpPr/>
            <p:nvPr/>
          </p:nvSpPr>
          <p:spPr>
            <a:xfrm>
              <a:off x="6237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5" name="任意多边形 244"/>
            <p:cNvSpPr/>
            <p:nvPr/>
          </p:nvSpPr>
          <p:spPr>
            <a:xfrm>
              <a:off x="300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6" name="任意多边形 245"/>
            <p:cNvSpPr/>
            <p:nvPr/>
          </p:nvSpPr>
          <p:spPr>
            <a:xfrm>
              <a:off x="-56362"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7" name="任意多边形 246"/>
            <p:cNvSpPr/>
            <p:nvPr/>
          </p:nvSpPr>
          <p:spPr>
            <a:xfrm>
              <a:off x="-115731"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8" name="任意多边形 247"/>
            <p:cNvSpPr/>
            <p:nvPr/>
          </p:nvSpPr>
          <p:spPr>
            <a:xfrm>
              <a:off x="89353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49" name="任意多边形 248"/>
            <p:cNvSpPr/>
            <p:nvPr/>
          </p:nvSpPr>
          <p:spPr>
            <a:xfrm>
              <a:off x="834173"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0" name="任意多边形 249"/>
            <p:cNvSpPr/>
            <p:nvPr/>
          </p:nvSpPr>
          <p:spPr>
            <a:xfrm>
              <a:off x="774804"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1" name="任意多边形 250"/>
            <p:cNvSpPr/>
            <p:nvPr/>
          </p:nvSpPr>
          <p:spPr>
            <a:xfrm>
              <a:off x="715435"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2" name="任意多边形 251"/>
            <p:cNvSpPr/>
            <p:nvPr/>
          </p:nvSpPr>
          <p:spPr>
            <a:xfrm>
              <a:off x="656066"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3" name="任意多边形 252"/>
            <p:cNvSpPr/>
            <p:nvPr/>
          </p:nvSpPr>
          <p:spPr>
            <a:xfrm>
              <a:off x="596697"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4" name="任意多边形 253"/>
            <p:cNvSpPr/>
            <p:nvPr/>
          </p:nvSpPr>
          <p:spPr>
            <a:xfrm>
              <a:off x="537328"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5" name="任意多边形 254"/>
            <p:cNvSpPr/>
            <p:nvPr/>
          </p:nvSpPr>
          <p:spPr>
            <a:xfrm>
              <a:off x="477959"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sp>
          <p:nvSpPr>
            <p:cNvPr id="256" name="任意多边形 255"/>
            <p:cNvSpPr/>
            <p:nvPr/>
          </p:nvSpPr>
          <p:spPr>
            <a:xfrm>
              <a:off x="418590" y="1766100"/>
              <a:ext cx="97062" cy="254302"/>
            </a:xfrm>
            <a:custGeom>
              <a:avLst/>
              <a:gdLst>
                <a:gd name="connsiteX0" fmla="*/ 121201 w 185041"/>
                <a:gd name="connsiteY0" fmla="*/ 0 h 484806"/>
                <a:gd name="connsiteX1" fmla="*/ 185041 w 185041"/>
                <a:gd name="connsiteY1" fmla="*/ 0 h 484806"/>
                <a:gd name="connsiteX2" fmla="*/ 63840 w 185041"/>
                <a:gd name="connsiteY2" fmla="*/ 484806 h 484806"/>
                <a:gd name="connsiteX3" fmla="*/ 0 w 185041"/>
                <a:gd name="connsiteY3" fmla="*/ 484806 h 484806"/>
              </a:gdLst>
              <a:ahLst/>
              <a:cxnLst>
                <a:cxn ang="0">
                  <a:pos x="connsiteX0" y="connsiteY0"/>
                </a:cxn>
                <a:cxn ang="0">
                  <a:pos x="connsiteX1" y="connsiteY1"/>
                </a:cxn>
                <a:cxn ang="0">
                  <a:pos x="connsiteX2" y="connsiteY2"/>
                </a:cxn>
                <a:cxn ang="0">
                  <a:pos x="connsiteX3" y="connsiteY3"/>
                </a:cxn>
              </a:cxnLst>
              <a:rect l="l" t="t" r="r" b="b"/>
              <a:pathLst>
                <a:path w="185041" h="484806">
                  <a:moveTo>
                    <a:pt x="121201" y="0"/>
                  </a:moveTo>
                  <a:lnTo>
                    <a:pt x="185041" y="0"/>
                  </a:lnTo>
                  <a:lnTo>
                    <a:pt x="63840" y="484806"/>
                  </a:lnTo>
                  <a:lnTo>
                    <a:pt x="0" y="484806"/>
                  </a:lnTo>
                  <a:close/>
                </a:path>
              </a:pathLst>
            </a:custGeom>
            <a:gr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endParaRPr>
            </a:p>
          </p:txBody>
        </p:sp>
      </p:grpSp>
      <p:sp>
        <p:nvSpPr>
          <p:cNvPr id="257" name="矩形 256"/>
          <p:cNvSpPr/>
          <p:nvPr/>
        </p:nvSpPr>
        <p:spPr>
          <a:xfrm>
            <a:off x="799154" y="2685545"/>
            <a:ext cx="8779581" cy="1292662"/>
          </a:xfrm>
          <a:prstGeom prst="rect">
            <a:avLst/>
          </a:prstGeom>
          <a:ln>
            <a:noFill/>
          </a:ln>
        </p:spPr>
        <p:txBody>
          <a:bodyPr wrap="square">
            <a:spAutoFit/>
            <a:scene3d>
              <a:camera prst="orthographicFront"/>
              <a:lightRig rig="threePt" dir="t"/>
            </a:scene3d>
            <a:sp3d contourW="12700"/>
          </a:bodyPr>
          <a:lstStyle/>
          <a:p>
            <a:pPr algn="ctr">
              <a:lnSpc>
                <a:spcPct val="130000"/>
              </a:lnSpc>
              <a:defRPr/>
            </a:pPr>
            <a:r>
              <a:rPr lang="zh-CN" altLang="en-US" sz="6000" b="1" dirty="0">
                <a:solidFill>
                  <a:schemeClr val="bg1">
                    <a:lumMod val="95000"/>
                  </a:schemeClr>
                </a:solidFill>
                <a:latin typeface="微软雅黑" pitchFamily="34" charset="-122"/>
                <a:ea typeface="微软雅黑" pitchFamily="34" charset="-122"/>
              </a:rPr>
              <a:t>本课结束</a:t>
            </a:r>
          </a:p>
        </p:txBody>
      </p:sp>
      <p:sp>
        <p:nvSpPr>
          <p:cNvPr id="258" name="矩形 257"/>
          <p:cNvSpPr/>
          <p:nvPr/>
        </p:nvSpPr>
        <p:spPr>
          <a:xfrm>
            <a:off x="3669971" y="4149080"/>
            <a:ext cx="6100024" cy="507831"/>
          </a:xfrm>
          <a:prstGeom prst="rect">
            <a:avLst/>
          </a:prstGeom>
          <a:ln>
            <a:noFill/>
          </a:ln>
        </p:spPr>
        <p:txBody>
          <a:bodyPr wrap="square">
            <a:spAutoFit/>
            <a:scene3d>
              <a:camera prst="orthographicFront"/>
              <a:lightRig rig="threePt" dir="t"/>
            </a:scene3d>
            <a:sp3d contourW="12700"/>
          </a:bodyPr>
          <a:lstStyle/>
          <a:p>
            <a:pPr lvl="0" defTabSz="1218565"/>
            <a:r>
              <a:rPr lang="zh-CN" altLang="en-US" sz="2400" b="1" dirty="0">
                <a:solidFill>
                  <a:prstClr val="white"/>
                </a:solidFill>
                <a:latin typeface="微软雅黑" pitchFamily="34" charset="-122"/>
                <a:ea typeface="微软雅黑" pitchFamily="34" charset="-122"/>
              </a:rPr>
              <a:t>更多精彩内容请登录：</a:t>
            </a:r>
            <a:r>
              <a:rPr lang="en-US" altLang="zh-CN" sz="2700" b="1" dirty="0" smtClean="0">
                <a:solidFill>
                  <a:prstClr val="white"/>
                </a:solidFill>
                <a:latin typeface="Times New Roman" panose="02020603050405020304" pitchFamily="18" charset="0"/>
                <a:ea typeface="微软雅黑" pitchFamily="34" charset="-122"/>
                <a:cs typeface="Times New Roman" panose="02020603050405020304" pitchFamily="18" charset="0"/>
              </a:rPr>
              <a:t>www.zghkt.cn</a:t>
            </a:r>
            <a:endParaRPr lang="zh-CN" altLang="en-US" sz="2700" b="1" dirty="0">
              <a:solidFill>
                <a:prstClr val="white"/>
              </a:solidFill>
              <a:latin typeface="Times New Roman" panose="02020603050405020304" pitchFamily="18" charset="0"/>
              <a:ea typeface="微软雅黑" pitchFamily="34" charset="-122"/>
              <a:cs typeface="Times New Roman" panose="02020603050405020304" pitchFamily="18" charset="0"/>
            </a:endParaRPr>
          </a:p>
        </p:txBody>
      </p:sp>
      <p:pic>
        <p:nvPicPr>
          <p:cNvPr id="62" name="Picture 2" descr="\\Rm-美编\本地磁盘（F）\1一帆融媒公司文件\企业文化相关资料\LOGO\023.jpg"/>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5098" y="188640"/>
            <a:ext cx="2608169"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89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wipe(left)">
                                      <p:cBhvr>
                                        <p:cTn id="7" dur="250"/>
                                        <p:tgtEl>
                                          <p:spTgt spid="199"/>
                                        </p:tgtEl>
                                      </p:cBhvr>
                                    </p:animEffect>
                                  </p:childTnLst>
                                </p:cTn>
                              </p:par>
                            </p:childTnLst>
                          </p:cTn>
                        </p:par>
                        <p:par>
                          <p:cTn id="8" fill="hold">
                            <p:stCondLst>
                              <p:cond delay="250"/>
                            </p:stCondLst>
                            <p:childTnLst>
                              <p:par>
                                <p:cTn id="9" presetID="2" presetClass="entr" presetSubtype="8" fill="hold"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additive="base">
                                        <p:cTn id="11" dur="250" fill="hold"/>
                                        <p:tgtEl>
                                          <p:spTgt spid="238"/>
                                        </p:tgtEl>
                                        <p:attrNameLst>
                                          <p:attrName>ppt_x</p:attrName>
                                        </p:attrNameLst>
                                      </p:cBhvr>
                                      <p:tavLst>
                                        <p:tav tm="0">
                                          <p:val>
                                            <p:strVal val="0-#ppt_w/2"/>
                                          </p:val>
                                        </p:tav>
                                        <p:tav tm="100000">
                                          <p:val>
                                            <p:strVal val="#ppt_x"/>
                                          </p:val>
                                        </p:tav>
                                      </p:tavLst>
                                    </p:anim>
                                    <p:anim calcmode="lin" valueType="num">
                                      <p:cBhvr additive="base">
                                        <p:cTn id="12" dur="250" fill="hold"/>
                                        <p:tgtEl>
                                          <p:spTgt spid="2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
                                        </p:tgtEl>
                                        <p:attrNameLst>
                                          <p:attrName>style.visibility</p:attrName>
                                        </p:attrNameLst>
                                      </p:cBhvr>
                                      <p:to>
                                        <p:strVal val="visible"/>
                                      </p:to>
                                    </p:set>
                                    <p:anim calcmode="lin" valueType="num">
                                      <p:cBhvr additive="base">
                                        <p:cTn id="15" dur="250" fill="hold"/>
                                        <p:tgtEl>
                                          <p:spTgt spid="203"/>
                                        </p:tgtEl>
                                        <p:attrNameLst>
                                          <p:attrName>ppt_x</p:attrName>
                                        </p:attrNameLst>
                                      </p:cBhvr>
                                      <p:tavLst>
                                        <p:tav tm="0">
                                          <p:val>
                                            <p:strVal val="0-#ppt_w/2"/>
                                          </p:val>
                                        </p:tav>
                                        <p:tav tm="100000">
                                          <p:val>
                                            <p:strVal val="#ppt_x"/>
                                          </p:val>
                                        </p:tav>
                                      </p:tavLst>
                                    </p:anim>
                                    <p:anim calcmode="lin" valueType="num">
                                      <p:cBhvr additive="base">
                                        <p:cTn id="16" dur="250" fill="hold"/>
                                        <p:tgtEl>
                                          <p:spTgt spid="20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04"/>
                                        </p:tgtEl>
                                        <p:attrNameLst>
                                          <p:attrName>style.visibility</p:attrName>
                                        </p:attrNameLst>
                                      </p:cBhvr>
                                      <p:to>
                                        <p:strVal val="visible"/>
                                      </p:to>
                                    </p:set>
                                    <p:anim calcmode="lin" valueType="num">
                                      <p:cBhvr additive="base">
                                        <p:cTn id="20" dur="250" fill="hold"/>
                                        <p:tgtEl>
                                          <p:spTgt spid="204"/>
                                        </p:tgtEl>
                                        <p:attrNameLst>
                                          <p:attrName>ppt_x</p:attrName>
                                        </p:attrNameLst>
                                      </p:cBhvr>
                                      <p:tavLst>
                                        <p:tav tm="0">
                                          <p:val>
                                            <p:strVal val="1+#ppt_w/2"/>
                                          </p:val>
                                        </p:tav>
                                        <p:tav tm="100000">
                                          <p:val>
                                            <p:strVal val="#ppt_x"/>
                                          </p:val>
                                        </p:tav>
                                      </p:tavLst>
                                    </p:anim>
                                    <p:anim calcmode="lin" valueType="num">
                                      <p:cBhvr additive="base">
                                        <p:cTn id="21" dur="250" fill="hold"/>
                                        <p:tgtEl>
                                          <p:spTgt spid="20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250" fill="hold"/>
                                        <p:tgtEl>
                                          <p:spTgt spid="205"/>
                                        </p:tgtEl>
                                        <p:attrNameLst>
                                          <p:attrName>ppt_x</p:attrName>
                                        </p:attrNameLst>
                                      </p:cBhvr>
                                      <p:tavLst>
                                        <p:tav tm="0">
                                          <p:val>
                                            <p:strVal val="1+#ppt_w/2"/>
                                          </p:val>
                                        </p:tav>
                                        <p:tav tm="100000">
                                          <p:val>
                                            <p:strVal val="#ppt_x"/>
                                          </p:val>
                                        </p:tav>
                                      </p:tavLst>
                                    </p:anim>
                                    <p:anim calcmode="lin" valueType="num">
                                      <p:cBhvr additive="base">
                                        <p:cTn id="25" dur="250" fill="hold"/>
                                        <p:tgtEl>
                                          <p:spTgt spid="20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additive="base">
                                        <p:cTn id="28" dur="250" fill="hold"/>
                                        <p:tgtEl>
                                          <p:spTgt spid="206"/>
                                        </p:tgtEl>
                                        <p:attrNameLst>
                                          <p:attrName>ppt_x</p:attrName>
                                        </p:attrNameLst>
                                      </p:cBhvr>
                                      <p:tavLst>
                                        <p:tav tm="0">
                                          <p:val>
                                            <p:strVal val="1+#ppt_w/2"/>
                                          </p:val>
                                        </p:tav>
                                        <p:tav tm="100000">
                                          <p:val>
                                            <p:strVal val="#ppt_x"/>
                                          </p:val>
                                        </p:tav>
                                      </p:tavLst>
                                    </p:anim>
                                    <p:anim calcmode="lin" valueType="num">
                                      <p:cBhvr additive="base">
                                        <p:cTn id="29" dur="250" fill="hold"/>
                                        <p:tgtEl>
                                          <p:spTgt spid="20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7"/>
                                        </p:tgtEl>
                                        <p:attrNameLst>
                                          <p:attrName>style.visibility</p:attrName>
                                        </p:attrNameLst>
                                      </p:cBhvr>
                                      <p:to>
                                        <p:strVal val="visible"/>
                                      </p:to>
                                    </p:set>
                                    <p:anim calcmode="lin" valueType="num">
                                      <p:cBhvr additive="base">
                                        <p:cTn id="32" dur="250" fill="hold"/>
                                        <p:tgtEl>
                                          <p:spTgt spid="207"/>
                                        </p:tgtEl>
                                        <p:attrNameLst>
                                          <p:attrName>ppt_x</p:attrName>
                                        </p:attrNameLst>
                                      </p:cBhvr>
                                      <p:tavLst>
                                        <p:tav tm="0">
                                          <p:val>
                                            <p:strVal val="1+#ppt_w/2"/>
                                          </p:val>
                                        </p:tav>
                                        <p:tav tm="100000">
                                          <p:val>
                                            <p:strVal val="#ppt_x"/>
                                          </p:val>
                                        </p:tav>
                                      </p:tavLst>
                                    </p:anim>
                                    <p:anim calcmode="lin" valueType="num">
                                      <p:cBhvr additive="base">
                                        <p:cTn id="33" dur="250" fill="hold"/>
                                        <p:tgtEl>
                                          <p:spTgt spid="20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250" fill="hold"/>
                                        <p:tgtEl>
                                          <p:spTgt spid="208"/>
                                        </p:tgtEl>
                                        <p:attrNameLst>
                                          <p:attrName>ppt_x</p:attrName>
                                        </p:attrNameLst>
                                      </p:cBhvr>
                                      <p:tavLst>
                                        <p:tav tm="0">
                                          <p:val>
                                            <p:strVal val="1+#ppt_w/2"/>
                                          </p:val>
                                        </p:tav>
                                        <p:tav tm="100000">
                                          <p:val>
                                            <p:strVal val="#ppt_x"/>
                                          </p:val>
                                        </p:tav>
                                      </p:tavLst>
                                    </p:anim>
                                    <p:anim calcmode="lin" valueType="num">
                                      <p:cBhvr additive="base">
                                        <p:cTn id="37" dur="250" fill="hold"/>
                                        <p:tgtEl>
                                          <p:spTgt spid="20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9"/>
                                        </p:tgtEl>
                                        <p:attrNameLst>
                                          <p:attrName>style.visibility</p:attrName>
                                        </p:attrNameLst>
                                      </p:cBhvr>
                                      <p:to>
                                        <p:strVal val="visible"/>
                                      </p:to>
                                    </p:set>
                                    <p:anim calcmode="lin" valueType="num">
                                      <p:cBhvr additive="base">
                                        <p:cTn id="40" dur="250" fill="hold"/>
                                        <p:tgtEl>
                                          <p:spTgt spid="209"/>
                                        </p:tgtEl>
                                        <p:attrNameLst>
                                          <p:attrName>ppt_x</p:attrName>
                                        </p:attrNameLst>
                                      </p:cBhvr>
                                      <p:tavLst>
                                        <p:tav tm="0">
                                          <p:val>
                                            <p:strVal val="1+#ppt_w/2"/>
                                          </p:val>
                                        </p:tav>
                                        <p:tav tm="100000">
                                          <p:val>
                                            <p:strVal val="#ppt_x"/>
                                          </p:val>
                                        </p:tav>
                                      </p:tavLst>
                                    </p:anim>
                                    <p:anim calcmode="lin" valueType="num">
                                      <p:cBhvr additive="base">
                                        <p:cTn id="41" dur="250" fill="hold"/>
                                        <p:tgtEl>
                                          <p:spTgt spid="20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0"/>
                                        </p:tgtEl>
                                        <p:attrNameLst>
                                          <p:attrName>style.visibility</p:attrName>
                                        </p:attrNameLst>
                                      </p:cBhvr>
                                      <p:to>
                                        <p:strVal val="visible"/>
                                      </p:to>
                                    </p:set>
                                    <p:anim calcmode="lin" valueType="num">
                                      <p:cBhvr additive="base">
                                        <p:cTn id="44" dur="250" fill="hold"/>
                                        <p:tgtEl>
                                          <p:spTgt spid="210"/>
                                        </p:tgtEl>
                                        <p:attrNameLst>
                                          <p:attrName>ppt_x</p:attrName>
                                        </p:attrNameLst>
                                      </p:cBhvr>
                                      <p:tavLst>
                                        <p:tav tm="0">
                                          <p:val>
                                            <p:strVal val="1+#ppt_w/2"/>
                                          </p:val>
                                        </p:tav>
                                        <p:tav tm="100000">
                                          <p:val>
                                            <p:strVal val="#ppt_x"/>
                                          </p:val>
                                        </p:tav>
                                      </p:tavLst>
                                    </p:anim>
                                    <p:anim calcmode="lin" valueType="num">
                                      <p:cBhvr additive="base">
                                        <p:cTn id="45" dur="250" fill="hold"/>
                                        <p:tgtEl>
                                          <p:spTgt spid="2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11"/>
                                        </p:tgtEl>
                                        <p:attrNameLst>
                                          <p:attrName>style.visibility</p:attrName>
                                        </p:attrNameLst>
                                      </p:cBhvr>
                                      <p:to>
                                        <p:strVal val="visible"/>
                                      </p:to>
                                    </p:set>
                                    <p:anim calcmode="lin" valueType="num">
                                      <p:cBhvr additive="base">
                                        <p:cTn id="48" dur="250" fill="hold"/>
                                        <p:tgtEl>
                                          <p:spTgt spid="211"/>
                                        </p:tgtEl>
                                        <p:attrNameLst>
                                          <p:attrName>ppt_x</p:attrName>
                                        </p:attrNameLst>
                                      </p:cBhvr>
                                      <p:tavLst>
                                        <p:tav tm="0">
                                          <p:val>
                                            <p:strVal val="1+#ppt_w/2"/>
                                          </p:val>
                                        </p:tav>
                                        <p:tav tm="100000">
                                          <p:val>
                                            <p:strVal val="#ppt_x"/>
                                          </p:val>
                                        </p:tav>
                                      </p:tavLst>
                                    </p:anim>
                                    <p:anim calcmode="lin" valueType="num">
                                      <p:cBhvr additive="base">
                                        <p:cTn id="49" dur="250" fill="hold"/>
                                        <p:tgtEl>
                                          <p:spTgt spid="21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12"/>
                                        </p:tgtEl>
                                        <p:attrNameLst>
                                          <p:attrName>style.visibility</p:attrName>
                                        </p:attrNameLst>
                                      </p:cBhvr>
                                      <p:to>
                                        <p:strVal val="visible"/>
                                      </p:to>
                                    </p:set>
                                    <p:anim calcmode="lin" valueType="num">
                                      <p:cBhvr additive="base">
                                        <p:cTn id="52" dur="250" fill="hold"/>
                                        <p:tgtEl>
                                          <p:spTgt spid="212"/>
                                        </p:tgtEl>
                                        <p:attrNameLst>
                                          <p:attrName>ppt_x</p:attrName>
                                        </p:attrNameLst>
                                      </p:cBhvr>
                                      <p:tavLst>
                                        <p:tav tm="0">
                                          <p:val>
                                            <p:strVal val="1+#ppt_w/2"/>
                                          </p:val>
                                        </p:tav>
                                        <p:tav tm="100000">
                                          <p:val>
                                            <p:strVal val="#ppt_x"/>
                                          </p:val>
                                        </p:tav>
                                      </p:tavLst>
                                    </p:anim>
                                    <p:anim calcmode="lin" valueType="num">
                                      <p:cBhvr additive="base">
                                        <p:cTn id="53" dur="250" fill="hold"/>
                                        <p:tgtEl>
                                          <p:spTgt spid="2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 calcmode="lin" valueType="num">
                                      <p:cBhvr additive="base">
                                        <p:cTn id="56" dur="250" fill="hold"/>
                                        <p:tgtEl>
                                          <p:spTgt spid="213"/>
                                        </p:tgtEl>
                                        <p:attrNameLst>
                                          <p:attrName>ppt_x</p:attrName>
                                        </p:attrNameLst>
                                      </p:cBhvr>
                                      <p:tavLst>
                                        <p:tav tm="0">
                                          <p:val>
                                            <p:strVal val="1+#ppt_w/2"/>
                                          </p:val>
                                        </p:tav>
                                        <p:tav tm="100000">
                                          <p:val>
                                            <p:strVal val="#ppt_x"/>
                                          </p:val>
                                        </p:tav>
                                      </p:tavLst>
                                    </p:anim>
                                    <p:anim calcmode="lin" valueType="num">
                                      <p:cBhvr additive="base">
                                        <p:cTn id="57" dur="250" fill="hold"/>
                                        <p:tgtEl>
                                          <p:spTgt spid="21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4"/>
                                        </p:tgtEl>
                                        <p:attrNameLst>
                                          <p:attrName>style.visibility</p:attrName>
                                        </p:attrNameLst>
                                      </p:cBhvr>
                                      <p:to>
                                        <p:strVal val="visible"/>
                                      </p:to>
                                    </p:set>
                                    <p:anim calcmode="lin" valueType="num">
                                      <p:cBhvr additive="base">
                                        <p:cTn id="60" dur="250" fill="hold"/>
                                        <p:tgtEl>
                                          <p:spTgt spid="214"/>
                                        </p:tgtEl>
                                        <p:attrNameLst>
                                          <p:attrName>ppt_x</p:attrName>
                                        </p:attrNameLst>
                                      </p:cBhvr>
                                      <p:tavLst>
                                        <p:tav tm="0">
                                          <p:val>
                                            <p:strVal val="1+#ppt_w/2"/>
                                          </p:val>
                                        </p:tav>
                                        <p:tav tm="100000">
                                          <p:val>
                                            <p:strVal val="#ppt_x"/>
                                          </p:val>
                                        </p:tav>
                                      </p:tavLst>
                                    </p:anim>
                                    <p:anim calcmode="lin" valueType="num">
                                      <p:cBhvr additive="base">
                                        <p:cTn id="61" dur="250" fill="hold"/>
                                        <p:tgtEl>
                                          <p:spTgt spid="21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additive="base">
                                        <p:cTn id="64" dur="250" fill="hold"/>
                                        <p:tgtEl>
                                          <p:spTgt spid="215"/>
                                        </p:tgtEl>
                                        <p:attrNameLst>
                                          <p:attrName>ppt_x</p:attrName>
                                        </p:attrNameLst>
                                      </p:cBhvr>
                                      <p:tavLst>
                                        <p:tav tm="0">
                                          <p:val>
                                            <p:strVal val="1+#ppt_w/2"/>
                                          </p:val>
                                        </p:tav>
                                        <p:tav tm="100000">
                                          <p:val>
                                            <p:strVal val="#ppt_x"/>
                                          </p:val>
                                        </p:tav>
                                      </p:tavLst>
                                    </p:anim>
                                    <p:anim calcmode="lin" valueType="num">
                                      <p:cBhvr additive="base">
                                        <p:cTn id="65" dur="250" fill="hold"/>
                                        <p:tgtEl>
                                          <p:spTgt spid="215"/>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6"/>
                                        </p:tgtEl>
                                        <p:attrNameLst>
                                          <p:attrName>style.visibility</p:attrName>
                                        </p:attrNameLst>
                                      </p:cBhvr>
                                      <p:to>
                                        <p:strVal val="visible"/>
                                      </p:to>
                                    </p:set>
                                    <p:anim calcmode="lin" valueType="num">
                                      <p:cBhvr additive="base">
                                        <p:cTn id="68" dur="250" fill="hold"/>
                                        <p:tgtEl>
                                          <p:spTgt spid="216"/>
                                        </p:tgtEl>
                                        <p:attrNameLst>
                                          <p:attrName>ppt_x</p:attrName>
                                        </p:attrNameLst>
                                      </p:cBhvr>
                                      <p:tavLst>
                                        <p:tav tm="0">
                                          <p:val>
                                            <p:strVal val="1+#ppt_w/2"/>
                                          </p:val>
                                        </p:tav>
                                        <p:tav tm="100000">
                                          <p:val>
                                            <p:strVal val="#ppt_x"/>
                                          </p:val>
                                        </p:tav>
                                      </p:tavLst>
                                    </p:anim>
                                    <p:anim calcmode="lin" valueType="num">
                                      <p:cBhvr additive="base">
                                        <p:cTn id="69" dur="250" fill="hold"/>
                                        <p:tgtEl>
                                          <p:spTgt spid="216"/>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7"/>
                                        </p:tgtEl>
                                        <p:attrNameLst>
                                          <p:attrName>style.visibility</p:attrName>
                                        </p:attrNameLst>
                                      </p:cBhvr>
                                      <p:to>
                                        <p:strVal val="visible"/>
                                      </p:to>
                                    </p:set>
                                    <p:anim calcmode="lin" valueType="num">
                                      <p:cBhvr additive="base">
                                        <p:cTn id="72" dur="250" fill="hold"/>
                                        <p:tgtEl>
                                          <p:spTgt spid="217"/>
                                        </p:tgtEl>
                                        <p:attrNameLst>
                                          <p:attrName>ppt_x</p:attrName>
                                        </p:attrNameLst>
                                      </p:cBhvr>
                                      <p:tavLst>
                                        <p:tav tm="0">
                                          <p:val>
                                            <p:strVal val="1+#ppt_w/2"/>
                                          </p:val>
                                        </p:tav>
                                        <p:tav tm="100000">
                                          <p:val>
                                            <p:strVal val="#ppt_x"/>
                                          </p:val>
                                        </p:tav>
                                      </p:tavLst>
                                    </p:anim>
                                    <p:anim calcmode="lin" valueType="num">
                                      <p:cBhvr additive="base">
                                        <p:cTn id="73" dur="250" fill="hold"/>
                                        <p:tgtEl>
                                          <p:spTgt spid="217"/>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additive="base">
                                        <p:cTn id="76" dur="250" fill="hold"/>
                                        <p:tgtEl>
                                          <p:spTgt spid="218"/>
                                        </p:tgtEl>
                                        <p:attrNameLst>
                                          <p:attrName>ppt_x</p:attrName>
                                        </p:attrNameLst>
                                      </p:cBhvr>
                                      <p:tavLst>
                                        <p:tav tm="0">
                                          <p:val>
                                            <p:strVal val="1+#ppt_w/2"/>
                                          </p:val>
                                        </p:tav>
                                        <p:tav tm="100000">
                                          <p:val>
                                            <p:strVal val="#ppt_x"/>
                                          </p:val>
                                        </p:tav>
                                      </p:tavLst>
                                    </p:anim>
                                    <p:anim calcmode="lin" valueType="num">
                                      <p:cBhvr additive="base">
                                        <p:cTn id="77" dur="250" fill="hold"/>
                                        <p:tgtEl>
                                          <p:spTgt spid="21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9"/>
                                        </p:tgtEl>
                                        <p:attrNameLst>
                                          <p:attrName>style.visibility</p:attrName>
                                        </p:attrNameLst>
                                      </p:cBhvr>
                                      <p:to>
                                        <p:strVal val="visible"/>
                                      </p:to>
                                    </p:set>
                                    <p:anim calcmode="lin" valueType="num">
                                      <p:cBhvr additive="base">
                                        <p:cTn id="80" dur="250" fill="hold"/>
                                        <p:tgtEl>
                                          <p:spTgt spid="219"/>
                                        </p:tgtEl>
                                        <p:attrNameLst>
                                          <p:attrName>ppt_x</p:attrName>
                                        </p:attrNameLst>
                                      </p:cBhvr>
                                      <p:tavLst>
                                        <p:tav tm="0">
                                          <p:val>
                                            <p:strVal val="1+#ppt_w/2"/>
                                          </p:val>
                                        </p:tav>
                                        <p:tav tm="100000">
                                          <p:val>
                                            <p:strVal val="#ppt_x"/>
                                          </p:val>
                                        </p:tav>
                                      </p:tavLst>
                                    </p:anim>
                                    <p:anim calcmode="lin" valueType="num">
                                      <p:cBhvr additive="base">
                                        <p:cTn id="81" dur="250" fill="hold"/>
                                        <p:tgtEl>
                                          <p:spTgt spid="219"/>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0"/>
                                        </p:tgtEl>
                                        <p:attrNameLst>
                                          <p:attrName>style.visibility</p:attrName>
                                        </p:attrNameLst>
                                      </p:cBhvr>
                                      <p:to>
                                        <p:strVal val="visible"/>
                                      </p:to>
                                    </p:set>
                                    <p:anim calcmode="lin" valueType="num">
                                      <p:cBhvr additive="base">
                                        <p:cTn id="84" dur="250" fill="hold"/>
                                        <p:tgtEl>
                                          <p:spTgt spid="220"/>
                                        </p:tgtEl>
                                        <p:attrNameLst>
                                          <p:attrName>ppt_x</p:attrName>
                                        </p:attrNameLst>
                                      </p:cBhvr>
                                      <p:tavLst>
                                        <p:tav tm="0">
                                          <p:val>
                                            <p:strVal val="1+#ppt_w/2"/>
                                          </p:val>
                                        </p:tav>
                                        <p:tav tm="100000">
                                          <p:val>
                                            <p:strVal val="#ppt_x"/>
                                          </p:val>
                                        </p:tav>
                                      </p:tavLst>
                                    </p:anim>
                                    <p:anim calcmode="lin" valueType="num">
                                      <p:cBhvr additive="base">
                                        <p:cTn id="85" dur="250" fill="hold"/>
                                        <p:tgtEl>
                                          <p:spTgt spid="220"/>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21"/>
                                        </p:tgtEl>
                                        <p:attrNameLst>
                                          <p:attrName>style.visibility</p:attrName>
                                        </p:attrNameLst>
                                      </p:cBhvr>
                                      <p:to>
                                        <p:strVal val="visible"/>
                                      </p:to>
                                    </p:set>
                                    <p:anim calcmode="lin" valueType="num">
                                      <p:cBhvr additive="base">
                                        <p:cTn id="88" dur="250" fill="hold"/>
                                        <p:tgtEl>
                                          <p:spTgt spid="221"/>
                                        </p:tgtEl>
                                        <p:attrNameLst>
                                          <p:attrName>ppt_x</p:attrName>
                                        </p:attrNameLst>
                                      </p:cBhvr>
                                      <p:tavLst>
                                        <p:tav tm="0">
                                          <p:val>
                                            <p:strVal val="1+#ppt_w/2"/>
                                          </p:val>
                                        </p:tav>
                                        <p:tav tm="100000">
                                          <p:val>
                                            <p:strVal val="#ppt_x"/>
                                          </p:val>
                                        </p:tav>
                                      </p:tavLst>
                                    </p:anim>
                                    <p:anim calcmode="lin" valueType="num">
                                      <p:cBhvr additive="base">
                                        <p:cTn id="89" dur="250" fill="hold"/>
                                        <p:tgtEl>
                                          <p:spTgt spid="221"/>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22"/>
                                        </p:tgtEl>
                                        <p:attrNameLst>
                                          <p:attrName>style.visibility</p:attrName>
                                        </p:attrNameLst>
                                      </p:cBhvr>
                                      <p:to>
                                        <p:strVal val="visible"/>
                                      </p:to>
                                    </p:set>
                                    <p:anim calcmode="lin" valueType="num">
                                      <p:cBhvr additive="base">
                                        <p:cTn id="92" dur="250" fill="hold"/>
                                        <p:tgtEl>
                                          <p:spTgt spid="222"/>
                                        </p:tgtEl>
                                        <p:attrNameLst>
                                          <p:attrName>ppt_x</p:attrName>
                                        </p:attrNameLst>
                                      </p:cBhvr>
                                      <p:tavLst>
                                        <p:tav tm="0">
                                          <p:val>
                                            <p:strVal val="1+#ppt_w/2"/>
                                          </p:val>
                                        </p:tav>
                                        <p:tav tm="100000">
                                          <p:val>
                                            <p:strVal val="#ppt_x"/>
                                          </p:val>
                                        </p:tav>
                                      </p:tavLst>
                                    </p:anim>
                                    <p:anim calcmode="lin" valueType="num">
                                      <p:cBhvr additive="base">
                                        <p:cTn id="93" dur="250" fill="hold"/>
                                        <p:tgtEl>
                                          <p:spTgt spid="2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223"/>
                                        </p:tgtEl>
                                        <p:attrNameLst>
                                          <p:attrName>style.visibility</p:attrName>
                                        </p:attrNameLst>
                                      </p:cBhvr>
                                      <p:to>
                                        <p:strVal val="visible"/>
                                      </p:to>
                                    </p:set>
                                    <p:anim calcmode="lin" valueType="num">
                                      <p:cBhvr additive="base">
                                        <p:cTn id="96" dur="250" fill="hold"/>
                                        <p:tgtEl>
                                          <p:spTgt spid="223"/>
                                        </p:tgtEl>
                                        <p:attrNameLst>
                                          <p:attrName>ppt_x</p:attrName>
                                        </p:attrNameLst>
                                      </p:cBhvr>
                                      <p:tavLst>
                                        <p:tav tm="0">
                                          <p:val>
                                            <p:strVal val="1+#ppt_w/2"/>
                                          </p:val>
                                        </p:tav>
                                        <p:tav tm="100000">
                                          <p:val>
                                            <p:strVal val="#ppt_x"/>
                                          </p:val>
                                        </p:tav>
                                      </p:tavLst>
                                    </p:anim>
                                    <p:anim calcmode="lin" valueType="num">
                                      <p:cBhvr additive="base">
                                        <p:cTn id="97" dur="250" fill="hold"/>
                                        <p:tgtEl>
                                          <p:spTgt spid="22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224"/>
                                        </p:tgtEl>
                                        <p:attrNameLst>
                                          <p:attrName>style.visibility</p:attrName>
                                        </p:attrNameLst>
                                      </p:cBhvr>
                                      <p:to>
                                        <p:strVal val="visible"/>
                                      </p:to>
                                    </p:set>
                                    <p:anim calcmode="lin" valueType="num">
                                      <p:cBhvr additive="base">
                                        <p:cTn id="100" dur="250" fill="hold"/>
                                        <p:tgtEl>
                                          <p:spTgt spid="224"/>
                                        </p:tgtEl>
                                        <p:attrNameLst>
                                          <p:attrName>ppt_x</p:attrName>
                                        </p:attrNameLst>
                                      </p:cBhvr>
                                      <p:tavLst>
                                        <p:tav tm="0">
                                          <p:val>
                                            <p:strVal val="1+#ppt_w/2"/>
                                          </p:val>
                                        </p:tav>
                                        <p:tav tm="100000">
                                          <p:val>
                                            <p:strVal val="#ppt_x"/>
                                          </p:val>
                                        </p:tav>
                                      </p:tavLst>
                                    </p:anim>
                                    <p:anim calcmode="lin" valueType="num">
                                      <p:cBhvr additive="base">
                                        <p:cTn id="101" dur="250" fill="hold"/>
                                        <p:tgtEl>
                                          <p:spTgt spid="22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225"/>
                                        </p:tgtEl>
                                        <p:attrNameLst>
                                          <p:attrName>style.visibility</p:attrName>
                                        </p:attrNameLst>
                                      </p:cBhvr>
                                      <p:to>
                                        <p:strVal val="visible"/>
                                      </p:to>
                                    </p:set>
                                    <p:anim calcmode="lin" valueType="num">
                                      <p:cBhvr additive="base">
                                        <p:cTn id="104" dur="250" fill="hold"/>
                                        <p:tgtEl>
                                          <p:spTgt spid="225"/>
                                        </p:tgtEl>
                                        <p:attrNameLst>
                                          <p:attrName>ppt_x</p:attrName>
                                        </p:attrNameLst>
                                      </p:cBhvr>
                                      <p:tavLst>
                                        <p:tav tm="0">
                                          <p:val>
                                            <p:strVal val="1+#ppt_w/2"/>
                                          </p:val>
                                        </p:tav>
                                        <p:tav tm="100000">
                                          <p:val>
                                            <p:strVal val="#ppt_x"/>
                                          </p:val>
                                        </p:tav>
                                      </p:tavLst>
                                    </p:anim>
                                    <p:anim calcmode="lin" valueType="num">
                                      <p:cBhvr additive="base">
                                        <p:cTn id="105" dur="250" fill="hold"/>
                                        <p:tgtEl>
                                          <p:spTgt spid="225"/>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26"/>
                                        </p:tgtEl>
                                        <p:attrNameLst>
                                          <p:attrName>style.visibility</p:attrName>
                                        </p:attrNameLst>
                                      </p:cBhvr>
                                      <p:to>
                                        <p:strVal val="visible"/>
                                      </p:to>
                                    </p:set>
                                    <p:anim calcmode="lin" valueType="num">
                                      <p:cBhvr additive="base">
                                        <p:cTn id="108" dur="250" fill="hold"/>
                                        <p:tgtEl>
                                          <p:spTgt spid="226"/>
                                        </p:tgtEl>
                                        <p:attrNameLst>
                                          <p:attrName>ppt_x</p:attrName>
                                        </p:attrNameLst>
                                      </p:cBhvr>
                                      <p:tavLst>
                                        <p:tav tm="0">
                                          <p:val>
                                            <p:strVal val="1+#ppt_w/2"/>
                                          </p:val>
                                        </p:tav>
                                        <p:tav tm="100000">
                                          <p:val>
                                            <p:strVal val="#ppt_x"/>
                                          </p:val>
                                        </p:tav>
                                      </p:tavLst>
                                    </p:anim>
                                    <p:anim calcmode="lin" valueType="num">
                                      <p:cBhvr additive="base">
                                        <p:cTn id="109" dur="250" fill="hold"/>
                                        <p:tgtEl>
                                          <p:spTgt spid="226"/>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227"/>
                                        </p:tgtEl>
                                        <p:attrNameLst>
                                          <p:attrName>style.visibility</p:attrName>
                                        </p:attrNameLst>
                                      </p:cBhvr>
                                      <p:to>
                                        <p:strVal val="visible"/>
                                      </p:to>
                                    </p:set>
                                    <p:anim calcmode="lin" valueType="num">
                                      <p:cBhvr additive="base">
                                        <p:cTn id="112" dur="250" fill="hold"/>
                                        <p:tgtEl>
                                          <p:spTgt spid="227"/>
                                        </p:tgtEl>
                                        <p:attrNameLst>
                                          <p:attrName>ppt_x</p:attrName>
                                        </p:attrNameLst>
                                      </p:cBhvr>
                                      <p:tavLst>
                                        <p:tav tm="0">
                                          <p:val>
                                            <p:strVal val="1+#ppt_w/2"/>
                                          </p:val>
                                        </p:tav>
                                        <p:tav tm="100000">
                                          <p:val>
                                            <p:strVal val="#ppt_x"/>
                                          </p:val>
                                        </p:tav>
                                      </p:tavLst>
                                    </p:anim>
                                    <p:anim calcmode="lin" valueType="num">
                                      <p:cBhvr additive="base">
                                        <p:cTn id="113" dur="250" fill="hold"/>
                                        <p:tgtEl>
                                          <p:spTgt spid="227"/>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228"/>
                                        </p:tgtEl>
                                        <p:attrNameLst>
                                          <p:attrName>style.visibility</p:attrName>
                                        </p:attrNameLst>
                                      </p:cBhvr>
                                      <p:to>
                                        <p:strVal val="visible"/>
                                      </p:to>
                                    </p:set>
                                    <p:anim calcmode="lin" valueType="num">
                                      <p:cBhvr additive="base">
                                        <p:cTn id="116" dur="250" fill="hold"/>
                                        <p:tgtEl>
                                          <p:spTgt spid="228"/>
                                        </p:tgtEl>
                                        <p:attrNameLst>
                                          <p:attrName>ppt_x</p:attrName>
                                        </p:attrNameLst>
                                      </p:cBhvr>
                                      <p:tavLst>
                                        <p:tav tm="0">
                                          <p:val>
                                            <p:strVal val="1+#ppt_w/2"/>
                                          </p:val>
                                        </p:tav>
                                        <p:tav tm="100000">
                                          <p:val>
                                            <p:strVal val="#ppt_x"/>
                                          </p:val>
                                        </p:tav>
                                      </p:tavLst>
                                    </p:anim>
                                    <p:anim calcmode="lin" valueType="num">
                                      <p:cBhvr additive="base">
                                        <p:cTn id="117" dur="250" fill="hold"/>
                                        <p:tgtEl>
                                          <p:spTgt spid="228"/>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229"/>
                                        </p:tgtEl>
                                        <p:attrNameLst>
                                          <p:attrName>style.visibility</p:attrName>
                                        </p:attrNameLst>
                                      </p:cBhvr>
                                      <p:to>
                                        <p:strVal val="visible"/>
                                      </p:to>
                                    </p:set>
                                    <p:anim calcmode="lin" valueType="num">
                                      <p:cBhvr additive="base">
                                        <p:cTn id="120" dur="250" fill="hold"/>
                                        <p:tgtEl>
                                          <p:spTgt spid="229"/>
                                        </p:tgtEl>
                                        <p:attrNameLst>
                                          <p:attrName>ppt_x</p:attrName>
                                        </p:attrNameLst>
                                      </p:cBhvr>
                                      <p:tavLst>
                                        <p:tav tm="0">
                                          <p:val>
                                            <p:strVal val="1+#ppt_w/2"/>
                                          </p:val>
                                        </p:tav>
                                        <p:tav tm="100000">
                                          <p:val>
                                            <p:strVal val="#ppt_x"/>
                                          </p:val>
                                        </p:tav>
                                      </p:tavLst>
                                    </p:anim>
                                    <p:anim calcmode="lin" valueType="num">
                                      <p:cBhvr additive="base">
                                        <p:cTn id="121" dur="250" fill="hold"/>
                                        <p:tgtEl>
                                          <p:spTgt spid="229"/>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230"/>
                                        </p:tgtEl>
                                        <p:attrNameLst>
                                          <p:attrName>style.visibility</p:attrName>
                                        </p:attrNameLst>
                                      </p:cBhvr>
                                      <p:to>
                                        <p:strVal val="visible"/>
                                      </p:to>
                                    </p:set>
                                    <p:anim calcmode="lin" valueType="num">
                                      <p:cBhvr additive="base">
                                        <p:cTn id="124" dur="250" fill="hold"/>
                                        <p:tgtEl>
                                          <p:spTgt spid="230"/>
                                        </p:tgtEl>
                                        <p:attrNameLst>
                                          <p:attrName>ppt_x</p:attrName>
                                        </p:attrNameLst>
                                      </p:cBhvr>
                                      <p:tavLst>
                                        <p:tav tm="0">
                                          <p:val>
                                            <p:strVal val="1+#ppt_w/2"/>
                                          </p:val>
                                        </p:tav>
                                        <p:tav tm="100000">
                                          <p:val>
                                            <p:strVal val="#ppt_x"/>
                                          </p:val>
                                        </p:tav>
                                      </p:tavLst>
                                    </p:anim>
                                    <p:anim calcmode="lin" valueType="num">
                                      <p:cBhvr additive="base">
                                        <p:cTn id="125" dur="250" fill="hold"/>
                                        <p:tgtEl>
                                          <p:spTgt spid="230"/>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31"/>
                                        </p:tgtEl>
                                        <p:attrNameLst>
                                          <p:attrName>style.visibility</p:attrName>
                                        </p:attrNameLst>
                                      </p:cBhvr>
                                      <p:to>
                                        <p:strVal val="visible"/>
                                      </p:to>
                                    </p:set>
                                    <p:anim calcmode="lin" valueType="num">
                                      <p:cBhvr additive="base">
                                        <p:cTn id="128" dur="250" fill="hold"/>
                                        <p:tgtEl>
                                          <p:spTgt spid="231"/>
                                        </p:tgtEl>
                                        <p:attrNameLst>
                                          <p:attrName>ppt_x</p:attrName>
                                        </p:attrNameLst>
                                      </p:cBhvr>
                                      <p:tavLst>
                                        <p:tav tm="0">
                                          <p:val>
                                            <p:strVal val="1+#ppt_w/2"/>
                                          </p:val>
                                        </p:tav>
                                        <p:tav tm="100000">
                                          <p:val>
                                            <p:strVal val="#ppt_x"/>
                                          </p:val>
                                        </p:tav>
                                      </p:tavLst>
                                    </p:anim>
                                    <p:anim calcmode="lin" valueType="num">
                                      <p:cBhvr additive="base">
                                        <p:cTn id="129" dur="250" fill="hold"/>
                                        <p:tgtEl>
                                          <p:spTgt spid="23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32"/>
                                        </p:tgtEl>
                                        <p:attrNameLst>
                                          <p:attrName>style.visibility</p:attrName>
                                        </p:attrNameLst>
                                      </p:cBhvr>
                                      <p:to>
                                        <p:strVal val="visible"/>
                                      </p:to>
                                    </p:set>
                                    <p:anim calcmode="lin" valueType="num">
                                      <p:cBhvr additive="base">
                                        <p:cTn id="132" dur="250" fill="hold"/>
                                        <p:tgtEl>
                                          <p:spTgt spid="232"/>
                                        </p:tgtEl>
                                        <p:attrNameLst>
                                          <p:attrName>ppt_x</p:attrName>
                                        </p:attrNameLst>
                                      </p:cBhvr>
                                      <p:tavLst>
                                        <p:tav tm="0">
                                          <p:val>
                                            <p:strVal val="1+#ppt_w/2"/>
                                          </p:val>
                                        </p:tav>
                                        <p:tav tm="100000">
                                          <p:val>
                                            <p:strVal val="#ppt_x"/>
                                          </p:val>
                                        </p:tav>
                                      </p:tavLst>
                                    </p:anim>
                                    <p:anim calcmode="lin" valueType="num">
                                      <p:cBhvr additive="base">
                                        <p:cTn id="133" dur="250" fill="hold"/>
                                        <p:tgtEl>
                                          <p:spTgt spid="23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 calcmode="lin" valueType="num">
                                      <p:cBhvr additive="base">
                                        <p:cTn id="136" dur="250" fill="hold"/>
                                        <p:tgtEl>
                                          <p:spTgt spid="233"/>
                                        </p:tgtEl>
                                        <p:attrNameLst>
                                          <p:attrName>ppt_x</p:attrName>
                                        </p:attrNameLst>
                                      </p:cBhvr>
                                      <p:tavLst>
                                        <p:tav tm="0">
                                          <p:val>
                                            <p:strVal val="1+#ppt_w/2"/>
                                          </p:val>
                                        </p:tav>
                                        <p:tav tm="100000">
                                          <p:val>
                                            <p:strVal val="#ppt_x"/>
                                          </p:val>
                                        </p:tav>
                                      </p:tavLst>
                                    </p:anim>
                                    <p:anim calcmode="lin" valueType="num">
                                      <p:cBhvr additive="base">
                                        <p:cTn id="137" dur="250" fill="hold"/>
                                        <p:tgtEl>
                                          <p:spTgt spid="23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34"/>
                                        </p:tgtEl>
                                        <p:attrNameLst>
                                          <p:attrName>style.visibility</p:attrName>
                                        </p:attrNameLst>
                                      </p:cBhvr>
                                      <p:to>
                                        <p:strVal val="visible"/>
                                      </p:to>
                                    </p:set>
                                    <p:anim calcmode="lin" valueType="num">
                                      <p:cBhvr additive="base">
                                        <p:cTn id="140" dur="250" fill="hold"/>
                                        <p:tgtEl>
                                          <p:spTgt spid="234"/>
                                        </p:tgtEl>
                                        <p:attrNameLst>
                                          <p:attrName>ppt_x</p:attrName>
                                        </p:attrNameLst>
                                      </p:cBhvr>
                                      <p:tavLst>
                                        <p:tav tm="0">
                                          <p:val>
                                            <p:strVal val="1+#ppt_w/2"/>
                                          </p:val>
                                        </p:tav>
                                        <p:tav tm="100000">
                                          <p:val>
                                            <p:strVal val="#ppt_x"/>
                                          </p:val>
                                        </p:tav>
                                      </p:tavLst>
                                    </p:anim>
                                    <p:anim calcmode="lin" valueType="num">
                                      <p:cBhvr additive="base">
                                        <p:cTn id="141" dur="250" fill="hold"/>
                                        <p:tgtEl>
                                          <p:spTgt spid="234"/>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235"/>
                                        </p:tgtEl>
                                        <p:attrNameLst>
                                          <p:attrName>style.visibility</p:attrName>
                                        </p:attrNameLst>
                                      </p:cBhvr>
                                      <p:to>
                                        <p:strVal val="visible"/>
                                      </p:to>
                                    </p:set>
                                    <p:anim calcmode="lin" valueType="num">
                                      <p:cBhvr additive="base">
                                        <p:cTn id="144" dur="250" fill="hold"/>
                                        <p:tgtEl>
                                          <p:spTgt spid="235"/>
                                        </p:tgtEl>
                                        <p:attrNameLst>
                                          <p:attrName>ppt_x</p:attrName>
                                        </p:attrNameLst>
                                      </p:cBhvr>
                                      <p:tavLst>
                                        <p:tav tm="0">
                                          <p:val>
                                            <p:strVal val="1+#ppt_w/2"/>
                                          </p:val>
                                        </p:tav>
                                        <p:tav tm="100000">
                                          <p:val>
                                            <p:strVal val="#ppt_x"/>
                                          </p:val>
                                        </p:tav>
                                      </p:tavLst>
                                    </p:anim>
                                    <p:anim calcmode="lin" valueType="num">
                                      <p:cBhvr additive="base">
                                        <p:cTn id="145" dur="250" fill="hold"/>
                                        <p:tgtEl>
                                          <p:spTgt spid="235"/>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236"/>
                                        </p:tgtEl>
                                        <p:attrNameLst>
                                          <p:attrName>style.visibility</p:attrName>
                                        </p:attrNameLst>
                                      </p:cBhvr>
                                      <p:to>
                                        <p:strVal val="visible"/>
                                      </p:to>
                                    </p:set>
                                    <p:anim calcmode="lin" valueType="num">
                                      <p:cBhvr additive="base">
                                        <p:cTn id="148" dur="250" fill="hold"/>
                                        <p:tgtEl>
                                          <p:spTgt spid="236"/>
                                        </p:tgtEl>
                                        <p:attrNameLst>
                                          <p:attrName>ppt_x</p:attrName>
                                        </p:attrNameLst>
                                      </p:cBhvr>
                                      <p:tavLst>
                                        <p:tav tm="0">
                                          <p:val>
                                            <p:strVal val="1+#ppt_w/2"/>
                                          </p:val>
                                        </p:tav>
                                        <p:tav tm="100000">
                                          <p:val>
                                            <p:strVal val="#ppt_x"/>
                                          </p:val>
                                        </p:tav>
                                      </p:tavLst>
                                    </p:anim>
                                    <p:anim calcmode="lin" valueType="num">
                                      <p:cBhvr additive="base">
                                        <p:cTn id="149" dur="250" fill="hold"/>
                                        <p:tgtEl>
                                          <p:spTgt spid="23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37"/>
                                        </p:tgtEl>
                                        <p:attrNameLst>
                                          <p:attrName>style.visibility</p:attrName>
                                        </p:attrNameLst>
                                      </p:cBhvr>
                                      <p:to>
                                        <p:strVal val="visible"/>
                                      </p:to>
                                    </p:set>
                                    <p:anim calcmode="lin" valueType="num">
                                      <p:cBhvr additive="base">
                                        <p:cTn id="152" dur="250" fill="hold"/>
                                        <p:tgtEl>
                                          <p:spTgt spid="237"/>
                                        </p:tgtEl>
                                        <p:attrNameLst>
                                          <p:attrName>ppt_x</p:attrName>
                                        </p:attrNameLst>
                                      </p:cBhvr>
                                      <p:tavLst>
                                        <p:tav tm="0">
                                          <p:val>
                                            <p:strVal val="1+#ppt_w/2"/>
                                          </p:val>
                                        </p:tav>
                                        <p:tav tm="100000">
                                          <p:val>
                                            <p:strVal val="#ppt_x"/>
                                          </p:val>
                                        </p:tav>
                                      </p:tavLst>
                                    </p:anim>
                                    <p:anim calcmode="lin" valueType="num">
                                      <p:cBhvr additive="base">
                                        <p:cTn id="153" dur="250" fill="hold"/>
                                        <p:tgtEl>
                                          <p:spTgt spid="237"/>
                                        </p:tgtEl>
                                        <p:attrNameLst>
                                          <p:attrName>ppt_y</p:attrName>
                                        </p:attrNameLst>
                                      </p:cBhvr>
                                      <p:tavLst>
                                        <p:tav tm="0">
                                          <p:val>
                                            <p:strVal val="#ppt_y"/>
                                          </p:val>
                                        </p:tav>
                                        <p:tav tm="100000">
                                          <p:val>
                                            <p:strVal val="#ppt_y"/>
                                          </p:val>
                                        </p:tav>
                                      </p:tavLst>
                                    </p:anim>
                                  </p:childTnLst>
                                </p:cTn>
                              </p:par>
                            </p:childTnLst>
                          </p:cTn>
                        </p:par>
                        <p:par>
                          <p:cTn id="154" fill="hold">
                            <p:stCondLst>
                              <p:cond delay="750"/>
                            </p:stCondLst>
                            <p:childTnLst>
                              <p:par>
                                <p:cTn id="155" presetID="22" presetClass="entr" presetSubtype="8" fill="hold" grpId="0" nodeType="afterEffect">
                                  <p:stCondLst>
                                    <p:cond delay="0"/>
                                  </p:stCondLst>
                                  <p:childTnLst>
                                    <p:set>
                                      <p:cBhvr>
                                        <p:cTn id="156" dur="1" fill="hold">
                                          <p:stCondLst>
                                            <p:cond delay="0"/>
                                          </p:stCondLst>
                                        </p:cTn>
                                        <p:tgtEl>
                                          <p:spTgt spid="257"/>
                                        </p:tgtEl>
                                        <p:attrNameLst>
                                          <p:attrName>style.visibility</p:attrName>
                                        </p:attrNameLst>
                                      </p:cBhvr>
                                      <p:to>
                                        <p:strVal val="visible"/>
                                      </p:to>
                                    </p:set>
                                    <p:animEffect transition="in" filter="wipe(left)">
                                      <p:cBhvr>
                                        <p:cTn id="157" dur="250"/>
                                        <p:tgtEl>
                                          <p:spTgt spid="257"/>
                                        </p:tgtEl>
                                      </p:cBhvr>
                                    </p:animEffect>
                                  </p:childTnLst>
                                </p:cTn>
                              </p:par>
                            </p:childTnLst>
                          </p:cTn>
                        </p:par>
                        <p:par>
                          <p:cTn id="158" fill="hold">
                            <p:stCondLst>
                              <p:cond delay="1000"/>
                            </p:stCondLst>
                            <p:childTnLst>
                              <p:par>
                                <p:cTn id="159" presetID="10" presetClass="entr" presetSubtype="0" fill="hold" grpId="0" nodeType="afterEffect">
                                  <p:stCondLst>
                                    <p:cond delay="0"/>
                                  </p:stCondLst>
                                  <p:childTnLst>
                                    <p:set>
                                      <p:cBhvr>
                                        <p:cTn id="160" dur="1" fill="hold">
                                          <p:stCondLst>
                                            <p:cond delay="0"/>
                                          </p:stCondLst>
                                        </p:cTn>
                                        <p:tgtEl>
                                          <p:spTgt spid="258"/>
                                        </p:tgtEl>
                                        <p:attrNameLst>
                                          <p:attrName>style.visibility</p:attrName>
                                        </p:attrNameLst>
                                      </p:cBhvr>
                                      <p:to>
                                        <p:strVal val="visible"/>
                                      </p:to>
                                    </p:set>
                                    <p:animEffect transition="in" filter="fade">
                                      <p:cBhvr>
                                        <p:cTn id="161" dur="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57" grpId="0"/>
      <p:bldP spid="25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866</TotalTime>
  <Words>2598</Words>
  <Application>Microsoft Office PowerPoint</Application>
  <PresentationFormat>自定义</PresentationFormat>
  <Paragraphs>97</Paragraphs>
  <Slides>50</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50</vt:i4>
      </vt:variant>
    </vt:vector>
  </HeadingPairs>
  <TitlesOfParts>
    <vt:vector size="52" baseType="lpstr">
      <vt:lpstr>Office 主题​​</vt:lpstr>
      <vt:lpstr>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xb21cn</cp:lastModifiedBy>
  <cp:revision>136</cp:revision>
  <dcterms:created xsi:type="dcterms:W3CDTF">2021-04-02T06:41:31Z</dcterms:created>
  <dcterms:modified xsi:type="dcterms:W3CDTF">2023-11-28T07:56:04Z</dcterms:modified>
</cp:coreProperties>
</file>